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313" r:id="rId4"/>
    <p:sldId id="317" r:id="rId5"/>
    <p:sldId id="314" r:id="rId6"/>
    <p:sldId id="315" r:id="rId7"/>
    <p:sldId id="318" r:id="rId8"/>
    <p:sldId id="319" r:id="rId9"/>
    <p:sldId id="320" r:id="rId10"/>
    <p:sldId id="321" r:id="rId11"/>
    <p:sldId id="322" r:id="rId12"/>
    <p:sldId id="323" r:id="rId13"/>
    <p:sldId id="325" r:id="rId14"/>
    <p:sldId id="324" r:id="rId15"/>
    <p:sldId id="326" r:id="rId16"/>
    <p:sldId id="328" r:id="rId17"/>
    <p:sldId id="327" r:id="rId18"/>
    <p:sldId id="329" r:id="rId19"/>
    <p:sldId id="330" r:id="rId20"/>
    <p:sldId id="331" r:id="rId21"/>
    <p:sldId id="305" r:id="rId22"/>
    <p:sldId id="309" r:id="rId23"/>
    <p:sldId id="310" r:id="rId24"/>
    <p:sldId id="33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1" autoAdjust="0"/>
    <p:restoredTop sz="96630" autoAdjust="0"/>
  </p:normalViewPr>
  <p:slideViewPr>
    <p:cSldViewPr snapToGrid="0">
      <p:cViewPr varScale="1">
        <p:scale>
          <a:sx n="127" d="100"/>
          <a:sy n="127" d="100"/>
        </p:scale>
        <p:origin x="12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9076C-0443-4335-AAF9-512C02A51392}" type="datetimeFigureOut">
              <a:rPr lang="fr-FR" smtClean="0"/>
              <a:t>14/12/2021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565C9-046D-49BD-BA07-C568D6D068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822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DE66-7E58-49E8-9658-CB414A13D4B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81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E830-AE71-44E9-8A94-FC33D21C7670}" type="datetime1">
              <a:rPr lang="fr-FR" smtClean="0"/>
              <a:t>14/12/2021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85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5934-D6EB-4D8A-8FAE-B8459789D06A}" type="datetime1">
              <a:rPr lang="fr-FR" smtClean="0"/>
              <a:t>14/12/2021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172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62354-909E-49D0-9EAD-D1303709AA3A}" type="datetime1">
              <a:rPr lang="fr-FR" smtClean="0"/>
              <a:t>14/12/2021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56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385FD-7119-4EA4-98DE-B18DE2612FAA}" type="datetime1">
              <a:rPr lang="fr-FR" smtClean="0"/>
              <a:t>14/12/2021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90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2A4E-A66E-4BF1-8D10-46F6C22DE3C1}" type="datetime1">
              <a:rPr lang="fr-FR" smtClean="0"/>
              <a:t>14/12/2021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05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408F-DEC4-4FCE-BF6C-5C7393A20E6D}" type="datetime1">
              <a:rPr lang="fr-FR" smtClean="0"/>
              <a:t>14/12/2021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64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2F5A-C899-4AF9-AB0F-71AFFCB0F3FA}" type="datetime1">
              <a:rPr lang="fr-FR" smtClean="0"/>
              <a:t>14/12/2021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59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E4CE-6208-4B5C-8DFC-23EDA3BE108A}" type="datetime1">
              <a:rPr lang="fr-FR" smtClean="0"/>
              <a:t>14/12/2021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43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533E-51AB-4ED7-8F29-2EC10E780EFF}" type="datetime1">
              <a:rPr lang="fr-FR" smtClean="0"/>
              <a:t>14/12/2021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37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F4C89-68DC-42E9-A0FB-3D05B300FD38}" type="datetime1">
              <a:rPr lang="fr-FR" smtClean="0"/>
              <a:t>14/12/2021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38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079-E7CB-44D7-A1C3-12913CD7F0D2}" type="datetime1">
              <a:rPr lang="fr-FR" smtClean="0"/>
              <a:t>14/12/2021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46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EDF00-A8D8-4EAF-955B-90A0287C41C4}" type="datetime1">
              <a:rPr lang="fr-FR" smtClean="0"/>
              <a:t>14/12/2021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02F5D-93A0-47DA-BFBC-C6664F86D8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77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44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3" Type="http://schemas.openxmlformats.org/officeDocument/2006/relationships/image" Target="../media/image116.png"/><Relationship Id="rId7" Type="http://schemas.openxmlformats.org/officeDocument/2006/relationships/image" Target="../media/image120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26" Type="http://schemas.openxmlformats.org/officeDocument/2006/relationships/image" Target="../media/image30.jpeg"/><Relationship Id="rId3" Type="http://schemas.openxmlformats.org/officeDocument/2006/relationships/image" Target="../media/image7.jpeg"/><Relationship Id="rId21" Type="http://schemas.openxmlformats.org/officeDocument/2006/relationships/image" Target="../media/image25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5" Type="http://schemas.openxmlformats.org/officeDocument/2006/relationships/image" Target="../media/image29.jpeg"/><Relationship Id="rId2" Type="http://schemas.openxmlformats.org/officeDocument/2006/relationships/image" Target="../media/image6.jpe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24" Type="http://schemas.openxmlformats.org/officeDocument/2006/relationships/image" Target="../media/image28.jpeg"/><Relationship Id="rId32" Type="http://schemas.openxmlformats.org/officeDocument/2006/relationships/image" Target="../media/image36.pn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23" Type="http://schemas.openxmlformats.org/officeDocument/2006/relationships/image" Target="../media/image27.jpeg"/><Relationship Id="rId28" Type="http://schemas.openxmlformats.org/officeDocument/2006/relationships/image" Target="../media/image32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31" Type="http://schemas.openxmlformats.org/officeDocument/2006/relationships/image" Target="../media/image35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Relationship Id="rId22" Type="http://schemas.openxmlformats.org/officeDocument/2006/relationships/image" Target="../media/image26.jpeg"/><Relationship Id="rId27" Type="http://schemas.openxmlformats.org/officeDocument/2006/relationships/image" Target="../media/image31.jpeg"/><Relationship Id="rId30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jpeg"/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microsoft.com/office/2007/relationships/hdphoto" Target="../media/hdphoto2.wdp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6.wdp"/><Relationship Id="rId3" Type="http://schemas.openxmlformats.org/officeDocument/2006/relationships/image" Target="../media/image45.png"/><Relationship Id="rId7" Type="http://schemas.microsoft.com/office/2007/relationships/hdphoto" Target="../media/hdphoto3.wdp"/><Relationship Id="rId12" Type="http://schemas.openxmlformats.org/officeDocument/2006/relationships/image" Target="../media/image59.png"/><Relationship Id="rId17" Type="http://schemas.microsoft.com/office/2007/relationships/hdphoto" Target="../media/hdphoto8.wdp"/><Relationship Id="rId2" Type="http://schemas.openxmlformats.org/officeDocument/2006/relationships/image" Target="../media/image44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microsoft.com/office/2007/relationships/hdphoto" Target="../media/hdphoto5.wdp"/><Relationship Id="rId5" Type="http://schemas.openxmlformats.org/officeDocument/2006/relationships/image" Target="../media/image55.png"/><Relationship Id="rId15" Type="http://schemas.microsoft.com/office/2007/relationships/hdphoto" Target="../media/hdphoto7.wdp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4.wdp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A25D6F1-3C35-4EBF-A786-0067E626DAB9}"/>
              </a:ext>
            </a:extLst>
          </p:cNvPr>
          <p:cNvSpPr txBox="1"/>
          <p:nvPr/>
        </p:nvSpPr>
        <p:spPr>
          <a:xfrm>
            <a:off x="2286768" y="372027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P6 Classifiez des biens de consommations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30AD26-5266-4618-9FCF-519F7B8E5192}"/>
              </a:ext>
            </a:extLst>
          </p:cNvPr>
          <p:cNvSpPr txBox="1"/>
          <p:nvPr/>
        </p:nvSpPr>
        <p:spPr>
          <a:xfrm>
            <a:off x="3767934" y="256968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Scientist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623BC5-FA4F-4A87-B0AC-4975339A830A}"/>
              </a:ext>
            </a:extLst>
          </p:cNvPr>
          <p:cNvSpPr txBox="1"/>
          <p:nvPr/>
        </p:nvSpPr>
        <p:spPr>
          <a:xfrm>
            <a:off x="2953608" y="2200352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Parcours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OpenClassRooms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FC72D36-6AF5-4DE7-9416-33B3C3092B5F}"/>
              </a:ext>
            </a:extLst>
          </p:cNvPr>
          <p:cNvCxnSpPr>
            <a:cxnSpLocks/>
          </p:cNvCxnSpPr>
          <p:nvPr/>
        </p:nvCxnSpPr>
        <p:spPr>
          <a:xfrm>
            <a:off x="3362093" y="3350942"/>
            <a:ext cx="24198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FE0D2A0C-4ED7-454A-A793-0A49742C35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408" y="197132"/>
            <a:ext cx="553998" cy="55399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95B733-5915-4C9B-B5BE-332FDBCD18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072" y="5215665"/>
            <a:ext cx="1723856" cy="91655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DD386B9-0C4D-410B-BCBF-2FDD42F415CF}"/>
              </a:ext>
            </a:extLst>
          </p:cNvPr>
          <p:cNvSpPr txBox="1"/>
          <p:nvPr/>
        </p:nvSpPr>
        <p:spPr>
          <a:xfrm>
            <a:off x="2824414" y="4846504"/>
            <a:ext cx="3633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Développé sur un Notebook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Colaboratory</a:t>
            </a: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640796-5314-40E9-BDCA-FEC45EBCF5EA}"/>
              </a:ext>
            </a:extLst>
          </p:cNvPr>
          <p:cNvSpPr txBox="1"/>
          <p:nvPr/>
        </p:nvSpPr>
        <p:spPr>
          <a:xfrm>
            <a:off x="0" y="6304002"/>
            <a:ext cx="2953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Benoît DELORME</a:t>
            </a:r>
          </a:p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Création : 28/06/21</a:t>
            </a:r>
          </a:p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Mise à jour : 06/07/2021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9323CC-C9E2-4DB8-8F14-2515500EB080}"/>
              </a:ext>
            </a:extLst>
          </p:cNvPr>
          <p:cNvSpPr txBox="1"/>
          <p:nvPr/>
        </p:nvSpPr>
        <p:spPr>
          <a:xfrm>
            <a:off x="3095196" y="6255163"/>
            <a:ext cx="2953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Pictures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educational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8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>
            <a:extLst>
              <a:ext uri="{FF2B5EF4-FFF2-40B4-BE49-F238E27FC236}">
                <a16:creationId xmlns:a16="http://schemas.microsoft.com/office/drawing/2014/main" id="{7C88D703-C661-4CBC-A283-FF7CA1C03C87}"/>
              </a:ext>
            </a:extLst>
          </p:cNvPr>
          <p:cNvGrpSpPr/>
          <p:nvPr/>
        </p:nvGrpSpPr>
        <p:grpSpPr>
          <a:xfrm>
            <a:off x="354676" y="1187306"/>
            <a:ext cx="3142738" cy="5056171"/>
            <a:chOff x="307430" y="1398200"/>
            <a:chExt cx="3524602" cy="5056171"/>
          </a:xfrm>
        </p:grpSpPr>
        <p:sp>
          <p:nvSpPr>
            <p:cNvPr id="40" name="Rectangle : avec coins arrondis en haut 39">
              <a:extLst>
                <a:ext uri="{FF2B5EF4-FFF2-40B4-BE49-F238E27FC236}">
                  <a16:creationId xmlns:a16="http://schemas.microsoft.com/office/drawing/2014/main" id="{08A825E7-DCE6-4FC9-AAE7-B2553EF88999}"/>
                </a:ext>
              </a:extLst>
            </p:cNvPr>
            <p:cNvSpPr/>
            <p:nvPr/>
          </p:nvSpPr>
          <p:spPr>
            <a:xfrm rot="10800000">
              <a:off x="307430" y="1910699"/>
              <a:ext cx="3524598" cy="4543672"/>
            </a:xfrm>
            <a:prstGeom prst="round2SameRect">
              <a:avLst>
                <a:gd name="adj1" fmla="val 5098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Rectangle : avec coins arrondis en haut 40">
              <a:extLst>
                <a:ext uri="{FF2B5EF4-FFF2-40B4-BE49-F238E27FC236}">
                  <a16:creationId xmlns:a16="http://schemas.microsoft.com/office/drawing/2014/main" id="{AE8604FB-58CF-424B-AF09-33910DD69A0B}"/>
                </a:ext>
              </a:extLst>
            </p:cNvPr>
            <p:cNvSpPr/>
            <p:nvPr/>
          </p:nvSpPr>
          <p:spPr>
            <a:xfrm>
              <a:off x="307434" y="1398200"/>
              <a:ext cx="3524598" cy="515218"/>
            </a:xfrm>
            <a:prstGeom prst="round2SameRect">
              <a:avLst>
                <a:gd name="adj1" fmla="val 27818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Points remarquables repérés par ORB</a:t>
              </a:r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9C924081-F035-4185-BA15-98C0C79AA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30" y="1772981"/>
            <a:ext cx="3026834" cy="3928444"/>
          </a:xfrm>
          <a:prstGeom prst="rect">
            <a:avLst/>
          </a:prstGeom>
          <a:effectLst/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10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92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II. Traitement des images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3. Les </a:t>
            </a:r>
            <a:r>
              <a:rPr lang="fr-F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keypoints</a:t>
            </a:r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B50A45C-FFDE-43F1-B640-C05BA4AE9CD0}"/>
              </a:ext>
            </a:extLst>
          </p:cNvPr>
          <p:cNvSpPr/>
          <p:nvPr/>
        </p:nvSpPr>
        <p:spPr>
          <a:xfrm>
            <a:off x="2932149" y="4645075"/>
            <a:ext cx="182880" cy="18288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A6010DA-425B-4EA3-BEB4-137115450355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3088247" y="2320435"/>
            <a:ext cx="1306512" cy="2351422"/>
          </a:xfrm>
          <a:prstGeom prst="straightConnector1">
            <a:avLst/>
          </a:prstGeom>
          <a:ln w="31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37096B5-7876-4B8E-844A-2C25328F11BD}"/>
              </a:ext>
            </a:extLst>
          </p:cNvPr>
          <p:cNvCxnSpPr>
            <a:cxnSpLocks/>
          </p:cNvCxnSpPr>
          <p:nvPr/>
        </p:nvCxnSpPr>
        <p:spPr>
          <a:xfrm>
            <a:off x="3115029" y="4736515"/>
            <a:ext cx="1189559" cy="0"/>
          </a:xfrm>
          <a:prstGeom prst="straightConnector1">
            <a:avLst/>
          </a:prstGeom>
          <a:ln w="31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0D4CBA5-CC99-4D20-AF85-D4564A27D176}"/>
              </a:ext>
            </a:extLst>
          </p:cNvPr>
          <p:cNvGrpSpPr/>
          <p:nvPr/>
        </p:nvGrpSpPr>
        <p:grpSpPr>
          <a:xfrm>
            <a:off x="4448056" y="1184826"/>
            <a:ext cx="4299707" cy="1696046"/>
            <a:chOff x="307430" y="1398201"/>
            <a:chExt cx="3524602" cy="1696046"/>
          </a:xfrm>
        </p:grpSpPr>
        <p:sp>
          <p:nvSpPr>
            <p:cNvPr id="21" name="Rectangle : avec coins arrondis en haut 20">
              <a:extLst>
                <a:ext uri="{FF2B5EF4-FFF2-40B4-BE49-F238E27FC236}">
                  <a16:creationId xmlns:a16="http://schemas.microsoft.com/office/drawing/2014/main" id="{42EE888B-3359-4133-BD6D-13B7C4975A38}"/>
                </a:ext>
              </a:extLst>
            </p:cNvPr>
            <p:cNvSpPr/>
            <p:nvPr/>
          </p:nvSpPr>
          <p:spPr>
            <a:xfrm rot="10800000">
              <a:off x="307430" y="1719068"/>
              <a:ext cx="3524597" cy="1375179"/>
            </a:xfrm>
            <a:prstGeom prst="round2SameRect">
              <a:avLst>
                <a:gd name="adj1" fmla="val 9423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2" name="Rectangle : avec coins arrondis en haut 21">
              <a:extLst>
                <a:ext uri="{FF2B5EF4-FFF2-40B4-BE49-F238E27FC236}">
                  <a16:creationId xmlns:a16="http://schemas.microsoft.com/office/drawing/2014/main" id="{42E3E9FC-B15F-4FBB-B004-BF637884E1EA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Les coordonnées du point remarquable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F084C12-4193-4710-B519-78C43A5E42DB}"/>
              </a:ext>
            </a:extLst>
          </p:cNvPr>
          <p:cNvGrpSpPr/>
          <p:nvPr/>
        </p:nvGrpSpPr>
        <p:grpSpPr>
          <a:xfrm>
            <a:off x="4448054" y="3210320"/>
            <a:ext cx="4299709" cy="2738859"/>
            <a:chOff x="307428" y="1398201"/>
            <a:chExt cx="3524604" cy="2738859"/>
          </a:xfrm>
        </p:grpSpPr>
        <p:sp>
          <p:nvSpPr>
            <p:cNvPr id="24" name="Rectangle : avec coins arrondis en haut 23">
              <a:extLst>
                <a:ext uri="{FF2B5EF4-FFF2-40B4-BE49-F238E27FC236}">
                  <a16:creationId xmlns:a16="http://schemas.microsoft.com/office/drawing/2014/main" id="{FC0D92FC-2054-4C68-8805-946C10A83185}"/>
                </a:ext>
              </a:extLst>
            </p:cNvPr>
            <p:cNvSpPr/>
            <p:nvPr/>
          </p:nvSpPr>
          <p:spPr>
            <a:xfrm rot="10800000">
              <a:off x="307428" y="1719066"/>
              <a:ext cx="3524597" cy="2417994"/>
            </a:xfrm>
            <a:prstGeom prst="round2SameRect">
              <a:avLst>
                <a:gd name="adj1" fmla="val 9423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Rectangle : avec coins arrondis en haut 24">
              <a:extLst>
                <a:ext uri="{FF2B5EF4-FFF2-40B4-BE49-F238E27FC236}">
                  <a16:creationId xmlns:a16="http://schemas.microsoft.com/office/drawing/2014/main" id="{F9369C71-CB9C-4839-940F-2EBF27CF062D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 descripteur du point remarquable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78342F57-BDD1-4F48-9DFB-30546B29C4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0984" y="4244677"/>
            <a:ext cx="2198757" cy="1072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A4DCB616-463E-4651-88D2-23F575C2ACBA}"/>
              </a:ext>
            </a:extLst>
          </p:cNvPr>
          <p:cNvSpPr txBox="1"/>
          <p:nvPr/>
        </p:nvSpPr>
        <p:spPr>
          <a:xfrm>
            <a:off x="4514668" y="5340965"/>
            <a:ext cx="4219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https://medium.com/data-breach/introduction-to-orb-oriented-fast-and-rotated-brief-4220e8ec40cf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B51D43-8F1A-4AE4-851E-66E97D69CF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4668" y="3655739"/>
            <a:ext cx="4141326" cy="436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AF97127-2718-49C2-8826-96D45BD98E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924" y="1630245"/>
            <a:ext cx="2782875" cy="229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4EEB256-E5DD-462C-B794-9330E4B21F5B}"/>
              </a:ext>
            </a:extLst>
          </p:cNvPr>
          <p:cNvCxnSpPr>
            <a:cxnSpLocks/>
          </p:cNvCxnSpPr>
          <p:nvPr/>
        </p:nvCxnSpPr>
        <p:spPr>
          <a:xfrm flipH="1">
            <a:off x="5874854" y="1826564"/>
            <a:ext cx="166255" cy="331626"/>
          </a:xfrm>
          <a:prstGeom prst="straightConnector1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4A6878EB-2AF8-4A92-AAF9-B19ACEEC6CF2}"/>
              </a:ext>
            </a:extLst>
          </p:cNvPr>
          <p:cNvCxnSpPr>
            <a:cxnSpLocks/>
          </p:cNvCxnSpPr>
          <p:nvPr/>
        </p:nvCxnSpPr>
        <p:spPr>
          <a:xfrm>
            <a:off x="6877778" y="1826564"/>
            <a:ext cx="183676" cy="331626"/>
          </a:xfrm>
          <a:prstGeom prst="straightConnector1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B72E6E6C-DA2D-4525-B6EF-7F17F2F8F843}"/>
              </a:ext>
            </a:extLst>
          </p:cNvPr>
          <p:cNvSpPr txBox="1"/>
          <p:nvPr/>
        </p:nvSpPr>
        <p:spPr>
          <a:xfrm>
            <a:off x="4833678" y="2164290"/>
            <a:ext cx="16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Abscisse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du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point remarquable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7C26B25-F2D2-44C6-A329-95F0AA98DD64}"/>
              </a:ext>
            </a:extLst>
          </p:cNvPr>
          <p:cNvSpPr txBox="1"/>
          <p:nvPr/>
        </p:nvSpPr>
        <p:spPr>
          <a:xfrm>
            <a:off x="6585331" y="2164290"/>
            <a:ext cx="16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Ordonnée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du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point remarquable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F06FBAE5-6DF9-4533-838E-1403BC29BFE1}"/>
              </a:ext>
            </a:extLst>
          </p:cNvPr>
          <p:cNvSpPr/>
          <p:nvPr/>
        </p:nvSpPr>
        <p:spPr>
          <a:xfrm>
            <a:off x="2467205" y="4919374"/>
            <a:ext cx="182880" cy="18288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9EB4319-3FB1-4C4D-A0B4-A8D13EAFD9D9}"/>
              </a:ext>
            </a:extLst>
          </p:cNvPr>
          <p:cNvSpPr/>
          <p:nvPr/>
        </p:nvSpPr>
        <p:spPr>
          <a:xfrm>
            <a:off x="1272187" y="4838865"/>
            <a:ext cx="182880" cy="18288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C6855F4-9F01-4C72-8F01-C2FE18B6B809}"/>
              </a:ext>
            </a:extLst>
          </p:cNvPr>
          <p:cNvSpPr/>
          <p:nvPr/>
        </p:nvSpPr>
        <p:spPr>
          <a:xfrm>
            <a:off x="1165374" y="4747425"/>
            <a:ext cx="182880" cy="18288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B4B9F969-C6F5-4A6E-ACC7-A5CBB2616327}"/>
              </a:ext>
            </a:extLst>
          </p:cNvPr>
          <p:cNvSpPr/>
          <p:nvPr/>
        </p:nvSpPr>
        <p:spPr>
          <a:xfrm>
            <a:off x="1597719" y="3804946"/>
            <a:ext cx="182880" cy="18288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01BF495-D62D-476C-B641-33B8E050208D}"/>
              </a:ext>
            </a:extLst>
          </p:cNvPr>
          <p:cNvSpPr/>
          <p:nvPr/>
        </p:nvSpPr>
        <p:spPr>
          <a:xfrm>
            <a:off x="1715808" y="3751606"/>
            <a:ext cx="182880" cy="18288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38F6205-7858-4545-A578-09675529A2A8}"/>
              </a:ext>
            </a:extLst>
          </p:cNvPr>
          <p:cNvSpPr/>
          <p:nvPr/>
        </p:nvSpPr>
        <p:spPr>
          <a:xfrm>
            <a:off x="1833897" y="3698266"/>
            <a:ext cx="182880" cy="18288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D7BF9280-CC47-4722-8EB2-D6F42931493D}"/>
              </a:ext>
            </a:extLst>
          </p:cNvPr>
          <p:cNvSpPr/>
          <p:nvPr/>
        </p:nvSpPr>
        <p:spPr>
          <a:xfrm>
            <a:off x="2878718" y="4058901"/>
            <a:ext cx="182880" cy="18288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3118FE-86DE-4C07-BE1C-204D027F6046}"/>
              </a:ext>
            </a:extLst>
          </p:cNvPr>
          <p:cNvSpPr txBox="1"/>
          <p:nvPr/>
        </p:nvSpPr>
        <p:spPr>
          <a:xfrm>
            <a:off x="373484" y="5806431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Le nombre de points est modifiable.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75D05A5-B770-4A7B-BA85-1F89656CACAF}"/>
              </a:ext>
            </a:extLst>
          </p:cNvPr>
          <p:cNvSpPr txBox="1"/>
          <p:nvPr/>
        </p:nvSpPr>
        <p:spPr>
          <a:xfrm>
            <a:off x="2213987" y="6395580"/>
            <a:ext cx="487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Mieux vaut-il utiliser les coordonnées ou le descripteur ?</a:t>
            </a:r>
          </a:p>
        </p:txBody>
      </p:sp>
    </p:spTree>
    <p:extLst>
      <p:ext uri="{BB962C8B-B14F-4D97-AF65-F5344CB8AC3E}">
        <p14:creationId xmlns:p14="http://schemas.microsoft.com/office/powerpoint/2010/main" val="390795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46243" y="6275531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11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92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II. Traitement des images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4. La segmentation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F3B1A03-520B-4845-A5B2-A53319BD6BD2}"/>
              </a:ext>
            </a:extLst>
          </p:cNvPr>
          <p:cNvGrpSpPr/>
          <p:nvPr/>
        </p:nvGrpSpPr>
        <p:grpSpPr>
          <a:xfrm>
            <a:off x="3210730" y="813169"/>
            <a:ext cx="2671200" cy="5463442"/>
            <a:chOff x="307430" y="1398201"/>
            <a:chExt cx="3524602" cy="5463442"/>
          </a:xfrm>
        </p:grpSpPr>
        <p:sp>
          <p:nvSpPr>
            <p:cNvPr id="21" name="Rectangle : avec coins arrondis en haut 20">
              <a:extLst>
                <a:ext uri="{FF2B5EF4-FFF2-40B4-BE49-F238E27FC236}">
                  <a16:creationId xmlns:a16="http://schemas.microsoft.com/office/drawing/2014/main" id="{1C40E2F5-0225-4ABA-B2A6-370500F90850}"/>
                </a:ext>
              </a:extLst>
            </p:cNvPr>
            <p:cNvSpPr/>
            <p:nvPr/>
          </p:nvSpPr>
          <p:spPr>
            <a:xfrm rot="10800000">
              <a:off x="307430" y="1719066"/>
              <a:ext cx="3524597" cy="5142577"/>
            </a:xfrm>
            <a:prstGeom prst="round2SameRect">
              <a:avLst>
                <a:gd name="adj1" fmla="val 7141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2" name="Rectangle : avec coins arrondis en haut 21">
              <a:extLst>
                <a:ext uri="{FF2B5EF4-FFF2-40B4-BE49-F238E27FC236}">
                  <a16:creationId xmlns:a16="http://schemas.microsoft.com/office/drawing/2014/main" id="{31F6D66A-D694-47F2-B791-503ECC5BBBF0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Avec les coordonnées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57A6F64-F14F-4F08-97C5-3576A38803B4}"/>
              </a:ext>
            </a:extLst>
          </p:cNvPr>
          <p:cNvGrpSpPr/>
          <p:nvPr/>
        </p:nvGrpSpPr>
        <p:grpSpPr>
          <a:xfrm>
            <a:off x="6058526" y="813170"/>
            <a:ext cx="2671200" cy="5462359"/>
            <a:chOff x="307430" y="1398202"/>
            <a:chExt cx="3524602" cy="4469548"/>
          </a:xfrm>
        </p:grpSpPr>
        <p:sp>
          <p:nvSpPr>
            <p:cNvPr id="27" name="Rectangle : avec coins arrondis en haut 26">
              <a:extLst>
                <a:ext uri="{FF2B5EF4-FFF2-40B4-BE49-F238E27FC236}">
                  <a16:creationId xmlns:a16="http://schemas.microsoft.com/office/drawing/2014/main" id="{735AC364-7421-4E1D-874A-E123E7BBE1C0}"/>
                </a:ext>
              </a:extLst>
            </p:cNvPr>
            <p:cNvSpPr/>
            <p:nvPr/>
          </p:nvSpPr>
          <p:spPr>
            <a:xfrm rot="10800000">
              <a:off x="307430" y="1659487"/>
              <a:ext cx="3524597" cy="4208263"/>
            </a:xfrm>
            <a:prstGeom prst="round2SameRect">
              <a:avLst>
                <a:gd name="adj1" fmla="val 7141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Rectangle : avec coins arrondis en haut 27">
              <a:extLst>
                <a:ext uri="{FF2B5EF4-FFF2-40B4-BE49-F238E27FC236}">
                  <a16:creationId xmlns:a16="http://schemas.microsoft.com/office/drawing/2014/main" id="{5D7C2D11-FFA0-4C35-B4C6-1BDD165C576B}"/>
                </a:ext>
              </a:extLst>
            </p:cNvPr>
            <p:cNvSpPr/>
            <p:nvPr/>
          </p:nvSpPr>
          <p:spPr>
            <a:xfrm>
              <a:off x="307435" y="1398202"/>
              <a:ext cx="3524597" cy="261285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Avec le descripteur</a:t>
              </a:r>
            </a:p>
          </p:txBody>
        </p:sp>
      </p:grp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DF9DD3B8-7793-4BE7-83F2-A7D9BB12B6F7}"/>
              </a:ext>
            </a:extLst>
          </p:cNvPr>
          <p:cNvSpPr/>
          <p:nvPr/>
        </p:nvSpPr>
        <p:spPr>
          <a:xfrm>
            <a:off x="260769" y="1980189"/>
            <a:ext cx="2680941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Segmenter les points remarquables via k-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5CAA9C8-1915-4BB1-9FEF-AC7721B59D11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>
            <a:off x="1601240" y="2560543"/>
            <a:ext cx="0" cy="106213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29DE6F1-BA2D-4671-ABE9-4D8ED9554E5F}"/>
              </a:ext>
            </a:extLst>
          </p:cNvPr>
          <p:cNvSpPr/>
          <p:nvPr/>
        </p:nvSpPr>
        <p:spPr>
          <a:xfrm>
            <a:off x="260769" y="3622677"/>
            <a:ext cx="2680941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Représenter dans le plan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5AEB480-20F0-4BCB-BAEF-31927D847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6680" y="3147336"/>
            <a:ext cx="2376000" cy="18288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73EEDA-0B51-4F55-916B-4EC6C0EA1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6124" y="3148660"/>
            <a:ext cx="2376000" cy="1826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BA9E3D7-3681-4FE6-86F9-EEF0CBA8F849}"/>
              </a:ext>
            </a:extLst>
          </p:cNvPr>
          <p:cNvSpPr/>
          <p:nvPr/>
        </p:nvSpPr>
        <p:spPr>
          <a:xfrm>
            <a:off x="260769" y="5282718"/>
            <a:ext cx="2680941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Compter le nombre d’étiquettes par images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FAA8273-E75B-4F87-BB48-C1B00DBD7DCC}"/>
              </a:ext>
            </a:extLst>
          </p:cNvPr>
          <p:cNvCxnSpPr>
            <a:cxnSpLocks/>
            <a:stCxn id="37" idx="2"/>
            <a:endCxn id="23" idx="0"/>
          </p:cNvCxnSpPr>
          <p:nvPr/>
        </p:nvCxnSpPr>
        <p:spPr>
          <a:xfrm>
            <a:off x="1601240" y="4203031"/>
            <a:ext cx="0" cy="107968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890FE23-CC42-457C-9D4B-249477EEA90F}"/>
              </a:ext>
            </a:extLst>
          </p:cNvPr>
          <p:cNvCxnSpPr/>
          <p:nvPr/>
        </p:nvCxnSpPr>
        <p:spPr>
          <a:xfrm>
            <a:off x="3639740" y="3276756"/>
            <a:ext cx="133003" cy="153715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95E137E-AC53-466B-BF46-32DE0AA3B795}"/>
              </a:ext>
            </a:extLst>
          </p:cNvPr>
          <p:cNvCxnSpPr>
            <a:cxnSpLocks/>
          </p:cNvCxnSpPr>
          <p:nvPr/>
        </p:nvCxnSpPr>
        <p:spPr>
          <a:xfrm flipV="1">
            <a:off x="3728340" y="3048036"/>
            <a:ext cx="313128" cy="37834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90914B8D-C40B-46AE-83ED-FC6F88C5E0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657" y="1359052"/>
            <a:ext cx="2549906" cy="1527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5A762D4-4E5F-483F-A65C-81751CE3AE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0946" y="1371525"/>
            <a:ext cx="2015902" cy="1515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803BC9D9-86D6-4322-BA8A-8A822EE51F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5520" y="1375641"/>
            <a:ext cx="348698" cy="1515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B5128D8-6FD4-4B39-8649-394A95E543EC}"/>
              </a:ext>
            </a:extLst>
          </p:cNvPr>
          <p:cNvSpPr txBox="1"/>
          <p:nvPr/>
        </p:nvSpPr>
        <p:spPr>
          <a:xfrm>
            <a:off x="8134210" y="1316405"/>
            <a:ext cx="227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8814559-A25C-4648-A07D-B7EA4916F92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203" y="5035289"/>
            <a:ext cx="1208782" cy="1170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3E367EA9-06DB-45F9-B7C8-7AE38D190518}"/>
              </a:ext>
            </a:extLst>
          </p:cNvPr>
          <p:cNvSpPr txBox="1"/>
          <p:nvPr/>
        </p:nvSpPr>
        <p:spPr>
          <a:xfrm>
            <a:off x="4784569" y="5187052"/>
            <a:ext cx="36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b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801F947-4C48-43E6-8205-0B493F285FB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160" y="5042744"/>
            <a:ext cx="1198040" cy="1170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E47CDAA1-FE4A-4E29-8CCF-083041B58F1F}"/>
              </a:ext>
            </a:extLst>
          </p:cNvPr>
          <p:cNvSpPr txBox="1"/>
          <p:nvPr/>
        </p:nvSpPr>
        <p:spPr>
          <a:xfrm>
            <a:off x="7729780" y="5187052"/>
            <a:ext cx="36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b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793DD9F0-E32F-4BAB-9139-473FB5FFD8B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504" y="5042744"/>
            <a:ext cx="327968" cy="1159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E721DA23-4E31-4D04-A8A8-2904897F2B0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004" y="5035290"/>
            <a:ext cx="351092" cy="1172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C6ACD63D-FE46-49E3-82DE-1CDEAE82255B}"/>
              </a:ext>
            </a:extLst>
          </p:cNvPr>
          <p:cNvSpPr txBox="1"/>
          <p:nvPr/>
        </p:nvSpPr>
        <p:spPr>
          <a:xfrm>
            <a:off x="253153" y="1225479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Environ 22 groupes identifiés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visuellement.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0A99367-DD7E-445E-B7D3-20F42B77D379}"/>
              </a:ext>
            </a:extLst>
          </p:cNvPr>
          <p:cNvSpPr txBox="1"/>
          <p:nvPr/>
        </p:nvSpPr>
        <p:spPr>
          <a:xfrm>
            <a:off x="1603880" y="6405844"/>
            <a:ext cx="6074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t-SNE distingue mieux les points remarquables via leurs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coordonnées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539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>
            <a:extLst>
              <a:ext uri="{FF2B5EF4-FFF2-40B4-BE49-F238E27FC236}">
                <a16:creationId xmlns:a16="http://schemas.microsoft.com/office/drawing/2014/main" id="{CBAAD738-171A-41DE-AD9B-8E06C3E35046}"/>
              </a:ext>
            </a:extLst>
          </p:cNvPr>
          <p:cNvGrpSpPr/>
          <p:nvPr/>
        </p:nvGrpSpPr>
        <p:grpSpPr>
          <a:xfrm>
            <a:off x="188400" y="1343050"/>
            <a:ext cx="4267222" cy="4469547"/>
            <a:chOff x="307430" y="1398201"/>
            <a:chExt cx="3524602" cy="4469547"/>
          </a:xfrm>
        </p:grpSpPr>
        <p:sp>
          <p:nvSpPr>
            <p:cNvPr id="41" name="Rectangle : avec coins arrondis en haut 40">
              <a:extLst>
                <a:ext uri="{FF2B5EF4-FFF2-40B4-BE49-F238E27FC236}">
                  <a16:creationId xmlns:a16="http://schemas.microsoft.com/office/drawing/2014/main" id="{8BE4E191-A952-4348-B3BA-F533C9FB0F23}"/>
                </a:ext>
              </a:extLst>
            </p:cNvPr>
            <p:cNvSpPr/>
            <p:nvPr/>
          </p:nvSpPr>
          <p:spPr>
            <a:xfrm rot="10800000">
              <a:off x="307430" y="1719065"/>
              <a:ext cx="3524597" cy="4148683"/>
            </a:xfrm>
            <a:prstGeom prst="round2SameRect">
              <a:avLst>
                <a:gd name="adj1" fmla="val 5004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Rectangle : avec coins arrondis en haut 41">
              <a:extLst>
                <a:ext uri="{FF2B5EF4-FFF2-40B4-BE49-F238E27FC236}">
                  <a16:creationId xmlns:a16="http://schemas.microsoft.com/office/drawing/2014/main" id="{6F22A4B0-9DCF-4DA9-8F86-02C0528EF596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Coordonnées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EC1301E3-8658-40CA-9443-34971F2F2E22}"/>
              </a:ext>
            </a:extLst>
          </p:cNvPr>
          <p:cNvGrpSpPr/>
          <p:nvPr/>
        </p:nvGrpSpPr>
        <p:grpSpPr>
          <a:xfrm>
            <a:off x="4646116" y="1343050"/>
            <a:ext cx="4267222" cy="4469549"/>
            <a:chOff x="307430" y="1398201"/>
            <a:chExt cx="3524602" cy="4469549"/>
          </a:xfrm>
        </p:grpSpPr>
        <p:sp>
          <p:nvSpPr>
            <p:cNvPr id="44" name="Rectangle : avec coins arrondis en haut 43">
              <a:extLst>
                <a:ext uri="{FF2B5EF4-FFF2-40B4-BE49-F238E27FC236}">
                  <a16:creationId xmlns:a16="http://schemas.microsoft.com/office/drawing/2014/main" id="{DDE456FC-A85E-4CD9-812E-A2E5008589C9}"/>
                </a:ext>
              </a:extLst>
            </p:cNvPr>
            <p:cNvSpPr/>
            <p:nvPr/>
          </p:nvSpPr>
          <p:spPr>
            <a:xfrm rot="10800000">
              <a:off x="307430" y="1719066"/>
              <a:ext cx="3524597" cy="4148684"/>
            </a:xfrm>
            <a:prstGeom prst="round2SameRect">
              <a:avLst>
                <a:gd name="adj1" fmla="val 4603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ectangle : avec coins arrondis en haut 44">
              <a:extLst>
                <a:ext uri="{FF2B5EF4-FFF2-40B4-BE49-F238E27FC236}">
                  <a16:creationId xmlns:a16="http://schemas.microsoft.com/office/drawing/2014/main" id="{977DBC65-2555-4668-94B6-F5976BEEFBCD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Descripteur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12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92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II. Traitement des images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285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5. Aperçu des groupes formés</a:t>
            </a: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6538DF65-FBFD-43C4-A16A-235349B94A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166" y="1770755"/>
            <a:ext cx="3937849" cy="3871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34F5DEC-EC3E-4B55-AE89-2A06A79C1A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75" y="1770754"/>
            <a:ext cx="3955098" cy="3871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21E4E04-6B8B-4B5D-994B-C6E2F4A145F3}"/>
              </a:ext>
            </a:extLst>
          </p:cNvPr>
          <p:cNvSpPr txBox="1"/>
          <p:nvPr/>
        </p:nvSpPr>
        <p:spPr>
          <a:xfrm>
            <a:off x="3471187" y="6045058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Groupes peu cohérents</a:t>
            </a:r>
          </a:p>
        </p:txBody>
      </p:sp>
    </p:spTree>
    <p:extLst>
      <p:ext uri="{BB962C8B-B14F-4D97-AF65-F5344CB8AC3E}">
        <p14:creationId xmlns:p14="http://schemas.microsoft.com/office/powerpoint/2010/main" val="48438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13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Traitement des textes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16338DF8-51C6-4FF1-948E-92015E14C85D}"/>
              </a:ext>
            </a:extLst>
          </p:cNvPr>
          <p:cNvSpPr txBox="1"/>
          <p:nvPr/>
        </p:nvSpPr>
        <p:spPr>
          <a:xfrm>
            <a:off x="617777" y="799178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1. Les étapes de traitement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B23CEB0-43A4-4A39-8A2A-B3B08F549258}"/>
              </a:ext>
            </a:extLst>
          </p:cNvPr>
          <p:cNvCxnSpPr>
            <a:cxnSpLocks/>
            <a:stCxn id="43" idx="2"/>
            <a:endCxn id="63" idx="0"/>
          </p:cNvCxnSpPr>
          <p:nvPr/>
        </p:nvCxnSpPr>
        <p:spPr>
          <a:xfrm>
            <a:off x="1596694" y="1787188"/>
            <a:ext cx="0" cy="90182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8C3EF421-548B-438C-B6C3-D5C1E8FAD24E}"/>
              </a:ext>
            </a:extLst>
          </p:cNvPr>
          <p:cNvCxnSpPr>
            <a:cxnSpLocks/>
            <a:stCxn id="63" idx="2"/>
            <a:endCxn id="45" idx="0"/>
          </p:cNvCxnSpPr>
          <p:nvPr/>
        </p:nvCxnSpPr>
        <p:spPr>
          <a:xfrm>
            <a:off x="1596694" y="3269367"/>
            <a:ext cx="0" cy="90182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01CBAB37-703D-44FC-88F2-A1E973C7B11A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596694" y="4751546"/>
            <a:ext cx="0" cy="90182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17AE13D9-BA7D-491E-9755-D62220581C62}"/>
              </a:ext>
            </a:extLst>
          </p:cNvPr>
          <p:cNvSpPr/>
          <p:nvPr/>
        </p:nvSpPr>
        <p:spPr>
          <a:xfrm>
            <a:off x="256223" y="1206834"/>
            <a:ext cx="2680941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Extraire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9A52184-CB08-4FC6-AAE0-8C1EAEAE3D29}"/>
              </a:ext>
            </a:extLst>
          </p:cNvPr>
          <p:cNvSpPr/>
          <p:nvPr/>
        </p:nvSpPr>
        <p:spPr>
          <a:xfrm>
            <a:off x="256223" y="4171192"/>
            <a:ext cx="2680941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1CAB825A-B60A-4F50-A18D-DA9BDE08C068}"/>
              </a:ext>
            </a:extLst>
          </p:cNvPr>
          <p:cNvSpPr/>
          <p:nvPr/>
        </p:nvSpPr>
        <p:spPr>
          <a:xfrm>
            <a:off x="256223" y="5653372"/>
            <a:ext cx="2680941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Vérifier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F3D7CC50-6B5D-4077-B621-73EC7EA3BDA6}"/>
              </a:ext>
            </a:extLst>
          </p:cNvPr>
          <p:cNvCxnSpPr>
            <a:cxnSpLocks/>
            <a:stCxn id="51" idx="1"/>
            <a:endCxn id="43" idx="3"/>
          </p:cNvCxnSpPr>
          <p:nvPr/>
        </p:nvCxnSpPr>
        <p:spPr>
          <a:xfrm flipH="1">
            <a:off x="2937164" y="1491649"/>
            <a:ext cx="591675" cy="536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205F9012-64CD-44A9-A1AD-E50ADB7014B7}"/>
              </a:ext>
            </a:extLst>
          </p:cNvPr>
          <p:cNvCxnSpPr>
            <a:cxnSpLocks/>
            <a:stCxn id="52" idx="1"/>
            <a:endCxn id="63" idx="3"/>
          </p:cNvCxnSpPr>
          <p:nvPr/>
        </p:nvCxnSpPr>
        <p:spPr>
          <a:xfrm flipH="1">
            <a:off x="2937164" y="2979190"/>
            <a:ext cx="591675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67C9DB1F-170A-4FC9-B975-8AFB9D17A0FF}"/>
              </a:ext>
            </a:extLst>
          </p:cNvPr>
          <p:cNvCxnSpPr>
            <a:cxnSpLocks/>
            <a:stCxn id="53" idx="1"/>
            <a:endCxn id="45" idx="3"/>
          </p:cNvCxnSpPr>
          <p:nvPr/>
        </p:nvCxnSpPr>
        <p:spPr>
          <a:xfrm flipH="1">
            <a:off x="2937164" y="4461369"/>
            <a:ext cx="591675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26B7965-921D-4288-A2FA-BBB6DFC012C1}"/>
              </a:ext>
            </a:extLst>
          </p:cNvPr>
          <p:cNvSpPr/>
          <p:nvPr/>
        </p:nvSpPr>
        <p:spPr>
          <a:xfrm>
            <a:off x="3528839" y="1131649"/>
            <a:ext cx="5358938" cy="720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Principe : </a:t>
            </a:r>
            <a:r>
              <a:rPr lang="fr-FR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extraire des </a:t>
            </a:r>
            <a:r>
              <a:rPr lang="fr-FR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textuelles des données brutes.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Intérêt :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obtenir des informations issues de formats obscurs (JSON, dictionnaire, arborescence, …)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107D29E0-4D71-41AC-8159-BF1EC50A1E6E}"/>
              </a:ext>
            </a:extLst>
          </p:cNvPr>
          <p:cNvSpPr/>
          <p:nvPr/>
        </p:nvSpPr>
        <p:spPr>
          <a:xfrm>
            <a:off x="3528839" y="2619071"/>
            <a:ext cx="5358938" cy="7202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Principe : </a:t>
            </a:r>
            <a:r>
              <a:rPr lang="fr-FR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éliminer les mots inutiles, ramener les mots à leurs racines.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Intérêt :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 pas perturber les algorithmes avec du bruit.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07D62B93-E52F-4268-A1B3-A50BDEF9BF5C}"/>
              </a:ext>
            </a:extLst>
          </p:cNvPr>
          <p:cNvSpPr/>
          <p:nvPr/>
        </p:nvSpPr>
        <p:spPr>
          <a:xfrm>
            <a:off x="3528839" y="4101369"/>
            <a:ext cx="5358938" cy="720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Principe : </a:t>
            </a:r>
            <a:r>
              <a:rPr kumimoji="0" lang="fr-F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transformer les données textuelles en données numériques.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Intérêt :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pouvoir appliquer un algorithme.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F0091545-D8F0-4727-B67F-30EF69C8057F}"/>
              </a:ext>
            </a:extLst>
          </p:cNvPr>
          <p:cNvSpPr/>
          <p:nvPr/>
        </p:nvSpPr>
        <p:spPr>
          <a:xfrm>
            <a:off x="3528839" y="5583549"/>
            <a:ext cx="5358938" cy="720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Principe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vérifier visuellement la pertinence des traitements.</a:t>
            </a:r>
          </a:p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Intérêt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ré-ajuster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étapes précédentes, ou conclure.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CEF05E7-A3C2-420D-AD3A-D3C6C2F1C5AE}"/>
              </a:ext>
            </a:extLst>
          </p:cNvPr>
          <p:cNvCxnSpPr>
            <a:cxnSpLocks/>
            <a:stCxn id="55" idx="1"/>
            <a:endCxn id="46" idx="3"/>
          </p:cNvCxnSpPr>
          <p:nvPr/>
        </p:nvCxnSpPr>
        <p:spPr>
          <a:xfrm flipH="1">
            <a:off x="2937164" y="5943549"/>
            <a:ext cx="591675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C7CAB602-F725-437E-9997-FA29159EC0F0}"/>
              </a:ext>
            </a:extLst>
          </p:cNvPr>
          <p:cNvSpPr/>
          <p:nvPr/>
        </p:nvSpPr>
        <p:spPr>
          <a:xfrm>
            <a:off x="256223" y="2689013"/>
            <a:ext cx="2680941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Nettoyer</a:t>
            </a:r>
          </a:p>
        </p:txBody>
      </p:sp>
    </p:spTree>
    <p:extLst>
      <p:ext uri="{BB962C8B-B14F-4D97-AF65-F5344CB8AC3E}">
        <p14:creationId xmlns:p14="http://schemas.microsoft.com/office/powerpoint/2010/main" val="4008097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14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III. Traitement des textes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2. Extraire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DEA5B89-6743-48C9-8787-6F23D099D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676" y="1688160"/>
            <a:ext cx="2345622" cy="553998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product_category_tree</a:t>
            </a:r>
            <a:endParaRPr kumimoji="0" lang="fr-FR" altLang="fr-F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["Home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Furnishing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&gt;&gt;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Curtains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Accessories &gt;&gt;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Curtains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&gt;&gt; 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C63FB4-585B-4F7C-9FD0-88E5C6AA99F8}"/>
              </a:ext>
            </a:extLst>
          </p:cNvPr>
          <p:cNvSpPr txBox="1"/>
          <p:nvPr/>
        </p:nvSpPr>
        <p:spPr>
          <a:xfrm>
            <a:off x="354676" y="4444195"/>
            <a:ext cx="2345622" cy="86177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Cartier W6701005 Analog Watch  - For Boys, Men - Buy Cartier W6701005 Analog Watch  - For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B43362-E981-4DEA-9060-1BBC2DAC9D9F}"/>
              </a:ext>
            </a:extLst>
          </p:cNvPr>
          <p:cNvSpPr txBox="1"/>
          <p:nvPr/>
        </p:nvSpPr>
        <p:spPr>
          <a:xfrm>
            <a:off x="354676" y="2945181"/>
            <a:ext cx="2345622" cy="86177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product_specifications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{"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product_specification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"=&gt;[{"key"=&gt;"Brand", "value"=&gt;"Elegance"}, … {"key"=&gt;"Type", "value"=&gt;"Eyelet"}, ….</a:t>
            </a: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6A6CD14-621E-4838-A5F3-ED1AEBAA37E8}"/>
              </a:ext>
            </a:extLst>
          </p:cNvPr>
          <p:cNvSpPr txBox="1"/>
          <p:nvPr/>
        </p:nvSpPr>
        <p:spPr>
          <a:xfrm>
            <a:off x="354676" y="5459330"/>
            <a:ext cx="2345622" cy="553998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product_name</a:t>
            </a:r>
            <a:endParaRPr lang="en-US" dirty="0"/>
          </a:p>
          <a:p>
            <a:r>
              <a:rPr lang="en-US" b="0" dirty="0"/>
              <a:t>Cartier W6701005 Analog Watch - For Boys, Men</a:t>
            </a:r>
            <a:endParaRPr lang="fr-FR" b="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6F885F4-EB26-43E2-BE6C-4826053B9AE6}"/>
              </a:ext>
            </a:extLst>
          </p:cNvPr>
          <p:cNvSpPr txBox="1"/>
          <p:nvPr/>
        </p:nvSpPr>
        <p:spPr>
          <a:xfrm>
            <a:off x="354676" y="6092933"/>
            <a:ext cx="2345622" cy="40011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Brand</a:t>
            </a:r>
          </a:p>
          <a:p>
            <a:r>
              <a:rPr lang="en-US" b="0" dirty="0"/>
              <a:t>Cartier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D247ABD-983B-452F-8E44-0F5E9597DE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6649" y="2744677"/>
            <a:ext cx="2057400" cy="1262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BDF7512-6FB3-4242-84AB-1809C4A7F9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2576" y="1282409"/>
            <a:ext cx="2285547" cy="136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C13BF92-AD2B-4B4F-B11E-2DDC3150CC0F}"/>
              </a:ext>
            </a:extLst>
          </p:cNvPr>
          <p:cNvCxnSpPr>
            <a:cxnSpLocks/>
          </p:cNvCxnSpPr>
          <p:nvPr/>
        </p:nvCxnSpPr>
        <p:spPr>
          <a:xfrm>
            <a:off x="2833381" y="4920922"/>
            <a:ext cx="4018523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937E007E-FF4B-47D9-8193-57F06617A02C}"/>
              </a:ext>
            </a:extLst>
          </p:cNvPr>
          <p:cNvCxnSpPr>
            <a:cxnSpLocks/>
          </p:cNvCxnSpPr>
          <p:nvPr/>
        </p:nvCxnSpPr>
        <p:spPr>
          <a:xfrm>
            <a:off x="2833381" y="6272590"/>
            <a:ext cx="896112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7AA6D18-1112-49E6-A16A-5ED4A1308004}"/>
              </a:ext>
            </a:extLst>
          </p:cNvPr>
          <p:cNvCxnSpPr>
            <a:cxnSpLocks/>
          </p:cNvCxnSpPr>
          <p:nvPr/>
        </p:nvCxnSpPr>
        <p:spPr>
          <a:xfrm>
            <a:off x="2833381" y="5736329"/>
            <a:ext cx="4018523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5E06545B-46BC-43E5-BAA4-9BF60AA50C52}"/>
              </a:ext>
            </a:extLst>
          </p:cNvPr>
          <p:cNvSpPr txBox="1"/>
          <p:nvPr/>
        </p:nvSpPr>
        <p:spPr>
          <a:xfrm>
            <a:off x="3862576" y="6092933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Supprimer (trop de valeurs uniques, 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inutile pour l’algorithme)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815CC62-1800-4B40-8E90-A233F798D83F}"/>
              </a:ext>
            </a:extLst>
          </p:cNvPr>
          <p:cNvSpPr/>
          <p:nvPr/>
        </p:nvSpPr>
        <p:spPr>
          <a:xfrm>
            <a:off x="7138522" y="1554480"/>
            <a:ext cx="1633516" cy="4599709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Nettoyer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D3B113F-D7A2-45AC-9949-EDF941319B4C}"/>
              </a:ext>
            </a:extLst>
          </p:cNvPr>
          <p:cNvSpPr txBox="1"/>
          <p:nvPr/>
        </p:nvSpPr>
        <p:spPr>
          <a:xfrm>
            <a:off x="498016" y="1359678"/>
            <a:ext cx="1601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→ Arborescence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BCAC1CA-1D5C-4B0B-A272-6B0221BD3A10}"/>
              </a:ext>
            </a:extLst>
          </p:cNvPr>
          <p:cNvSpPr txBox="1"/>
          <p:nvPr/>
        </p:nvSpPr>
        <p:spPr>
          <a:xfrm>
            <a:off x="498016" y="263492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→ Dictionnaire (≈ </a:t>
            </a:r>
            <a:r>
              <a:rPr lang="fr-F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866D2932-632A-486C-BE26-3F8488E63710}"/>
              </a:ext>
            </a:extLst>
          </p:cNvPr>
          <p:cNvCxnSpPr>
            <a:cxnSpLocks/>
          </p:cNvCxnSpPr>
          <p:nvPr/>
        </p:nvCxnSpPr>
        <p:spPr>
          <a:xfrm>
            <a:off x="2833381" y="1929578"/>
            <a:ext cx="896112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DEC2FA6C-7DF5-4BD5-92C4-739F72FEDF3A}"/>
              </a:ext>
            </a:extLst>
          </p:cNvPr>
          <p:cNvCxnSpPr>
            <a:cxnSpLocks/>
          </p:cNvCxnSpPr>
          <p:nvPr/>
        </p:nvCxnSpPr>
        <p:spPr>
          <a:xfrm>
            <a:off x="2833381" y="3406899"/>
            <a:ext cx="896112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75F6B4D-D55A-44CD-9E0B-9092F3C4AB49}"/>
              </a:ext>
            </a:extLst>
          </p:cNvPr>
          <p:cNvCxnSpPr>
            <a:cxnSpLocks/>
          </p:cNvCxnSpPr>
          <p:nvPr/>
        </p:nvCxnSpPr>
        <p:spPr>
          <a:xfrm>
            <a:off x="6234395" y="1929578"/>
            <a:ext cx="703781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B7756AF-7BAB-4B83-80C8-79126EF35235}"/>
              </a:ext>
            </a:extLst>
          </p:cNvPr>
          <p:cNvCxnSpPr>
            <a:cxnSpLocks/>
          </p:cNvCxnSpPr>
          <p:nvPr/>
        </p:nvCxnSpPr>
        <p:spPr>
          <a:xfrm>
            <a:off x="6234395" y="3402382"/>
            <a:ext cx="703781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8D08862F-0657-461C-89F7-AAAAA0325B72}"/>
              </a:ext>
            </a:extLst>
          </p:cNvPr>
          <p:cNvSpPr/>
          <p:nvPr/>
        </p:nvSpPr>
        <p:spPr>
          <a:xfrm>
            <a:off x="4833131" y="1616356"/>
            <a:ext cx="597851" cy="353333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3EC9515-0AA1-4164-8F0D-2B5C1B6D74CE}"/>
              </a:ext>
            </a:extLst>
          </p:cNvPr>
          <p:cNvSpPr/>
          <p:nvPr/>
        </p:nvSpPr>
        <p:spPr>
          <a:xfrm>
            <a:off x="1738023" y="1830229"/>
            <a:ext cx="633875" cy="24603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CACE73B-4B20-48CD-964A-4CDE53860A6C}"/>
              </a:ext>
            </a:extLst>
          </p:cNvPr>
          <p:cNvSpPr/>
          <p:nvPr/>
        </p:nvSpPr>
        <p:spPr>
          <a:xfrm>
            <a:off x="430686" y="2000257"/>
            <a:ext cx="849474" cy="24603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0419A77-310B-4F67-87BF-52FA967979B0}"/>
              </a:ext>
            </a:extLst>
          </p:cNvPr>
          <p:cNvSpPr/>
          <p:nvPr/>
        </p:nvSpPr>
        <p:spPr>
          <a:xfrm>
            <a:off x="371962" y="1830229"/>
            <a:ext cx="1314992" cy="24603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F4655FB9-BACB-41EE-81DA-7AAD27DC035F}"/>
              </a:ext>
            </a:extLst>
          </p:cNvPr>
          <p:cNvSpPr/>
          <p:nvPr/>
        </p:nvSpPr>
        <p:spPr>
          <a:xfrm>
            <a:off x="5514248" y="1683237"/>
            <a:ext cx="633875" cy="24603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B42421C-091D-44C6-AE2C-1D1CB8045DE7}"/>
              </a:ext>
            </a:extLst>
          </p:cNvPr>
          <p:cNvSpPr/>
          <p:nvPr/>
        </p:nvSpPr>
        <p:spPr>
          <a:xfrm>
            <a:off x="423031" y="3295948"/>
            <a:ext cx="469202" cy="24603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22313945-0FE6-4FC1-9FFD-195D6EE8E91A}"/>
              </a:ext>
            </a:extLst>
          </p:cNvPr>
          <p:cNvSpPr/>
          <p:nvPr/>
        </p:nvSpPr>
        <p:spPr>
          <a:xfrm>
            <a:off x="1491402" y="3295948"/>
            <a:ext cx="631113" cy="24603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11A0954-8335-44E5-A0E5-1D27A0328709}"/>
              </a:ext>
            </a:extLst>
          </p:cNvPr>
          <p:cNvSpPr/>
          <p:nvPr/>
        </p:nvSpPr>
        <p:spPr>
          <a:xfrm>
            <a:off x="4613343" y="3124582"/>
            <a:ext cx="439576" cy="17136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8D72BFE-7E36-4D94-AAEC-B6A3CB5D1C66}"/>
              </a:ext>
            </a:extLst>
          </p:cNvPr>
          <p:cNvSpPr/>
          <p:nvPr/>
        </p:nvSpPr>
        <p:spPr>
          <a:xfrm>
            <a:off x="4754148" y="2744677"/>
            <a:ext cx="330524" cy="17331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56DA7B0-355F-44BD-8231-ACA760C6E9DD}"/>
              </a:ext>
            </a:extLst>
          </p:cNvPr>
          <p:cNvSpPr/>
          <p:nvPr/>
        </p:nvSpPr>
        <p:spPr>
          <a:xfrm>
            <a:off x="955768" y="3459788"/>
            <a:ext cx="446166" cy="203479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22234201-F6D0-4382-B53F-C4FEE8256AA6}"/>
              </a:ext>
            </a:extLst>
          </p:cNvPr>
          <p:cNvSpPr/>
          <p:nvPr/>
        </p:nvSpPr>
        <p:spPr>
          <a:xfrm>
            <a:off x="4208878" y="2750899"/>
            <a:ext cx="335211" cy="15287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1D6D9C1C-C1D0-4699-B1C4-091AD21EAD8C}"/>
              </a:ext>
            </a:extLst>
          </p:cNvPr>
          <p:cNvSpPr/>
          <p:nvPr/>
        </p:nvSpPr>
        <p:spPr>
          <a:xfrm>
            <a:off x="1902572" y="3469097"/>
            <a:ext cx="551498" cy="20347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63FD35A1-BC4D-481F-BD68-5492E89919C5}"/>
              </a:ext>
            </a:extLst>
          </p:cNvPr>
          <p:cNvSpPr/>
          <p:nvPr/>
        </p:nvSpPr>
        <p:spPr>
          <a:xfrm>
            <a:off x="4061845" y="3115096"/>
            <a:ext cx="551498" cy="20347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64B359F-A076-46F4-AE57-46DCB693399B}"/>
              </a:ext>
            </a:extLst>
          </p:cNvPr>
          <p:cNvSpPr txBox="1"/>
          <p:nvPr/>
        </p:nvSpPr>
        <p:spPr>
          <a:xfrm>
            <a:off x="2709582" y="1931481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2 premières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6CBE468-9221-40DD-8822-E0068324D192}"/>
              </a:ext>
            </a:extLst>
          </p:cNvPr>
          <p:cNvSpPr txBox="1"/>
          <p:nvPr/>
        </p:nvSpPr>
        <p:spPr>
          <a:xfrm>
            <a:off x="2749856" y="3406899"/>
            <a:ext cx="113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&gt; 2% du jeu de données</a:t>
            </a:r>
          </a:p>
        </p:txBody>
      </p:sp>
    </p:spTree>
    <p:extLst>
      <p:ext uri="{BB962C8B-B14F-4D97-AF65-F5344CB8AC3E}">
        <p14:creationId xmlns:p14="http://schemas.microsoft.com/office/powerpoint/2010/main" val="15294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 : coins arrondis 136">
            <a:extLst>
              <a:ext uri="{FF2B5EF4-FFF2-40B4-BE49-F238E27FC236}">
                <a16:creationId xmlns:a16="http://schemas.microsoft.com/office/drawing/2014/main" id="{EFA41D86-934E-42D1-8F85-CBED36800037}"/>
              </a:ext>
            </a:extLst>
          </p:cNvPr>
          <p:cNvSpPr/>
          <p:nvPr/>
        </p:nvSpPr>
        <p:spPr>
          <a:xfrm>
            <a:off x="186040" y="1223558"/>
            <a:ext cx="1790114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Phrase brute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15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III. Traitement des textes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3. Nettoyer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ectangle : coins arrondis 138">
            <a:extLst>
              <a:ext uri="{FF2B5EF4-FFF2-40B4-BE49-F238E27FC236}">
                <a16:creationId xmlns:a16="http://schemas.microsoft.com/office/drawing/2014/main" id="{B2DD0504-B064-425E-8CB7-59293617F56D}"/>
              </a:ext>
            </a:extLst>
          </p:cNvPr>
          <p:cNvSpPr/>
          <p:nvPr/>
        </p:nvSpPr>
        <p:spPr>
          <a:xfrm>
            <a:off x="186040" y="3081241"/>
            <a:ext cx="1790114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Sans </a:t>
            </a: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ponctuation</a:t>
            </a:r>
          </a:p>
        </p:txBody>
      </p:sp>
      <p:sp>
        <p:nvSpPr>
          <p:cNvPr id="140" name="Rectangle : coins arrondis 139">
            <a:extLst>
              <a:ext uri="{FF2B5EF4-FFF2-40B4-BE49-F238E27FC236}">
                <a16:creationId xmlns:a16="http://schemas.microsoft.com/office/drawing/2014/main" id="{D4E18CD0-9AD8-4B26-AD71-03A58F537880}"/>
              </a:ext>
            </a:extLst>
          </p:cNvPr>
          <p:cNvSpPr/>
          <p:nvPr/>
        </p:nvSpPr>
        <p:spPr>
          <a:xfrm>
            <a:off x="186040" y="3989240"/>
            <a:ext cx="1790114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Sans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ctangle : coins arrondis 140">
            <a:extLst>
              <a:ext uri="{FF2B5EF4-FFF2-40B4-BE49-F238E27FC236}">
                <a16:creationId xmlns:a16="http://schemas.microsoft.com/office/drawing/2014/main" id="{FF90D312-B9A1-44E9-B5EC-9091081558A7}"/>
              </a:ext>
            </a:extLst>
          </p:cNvPr>
          <p:cNvSpPr/>
          <p:nvPr/>
        </p:nvSpPr>
        <p:spPr>
          <a:xfrm>
            <a:off x="186040" y="4897239"/>
            <a:ext cx="1790114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Sans mots de </a:t>
            </a: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ou 2 caractères</a:t>
            </a:r>
          </a:p>
        </p:txBody>
      </p: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655B59E9-00F9-437C-AB62-ED2B50447037}"/>
              </a:ext>
            </a:extLst>
          </p:cNvPr>
          <p:cNvCxnSpPr>
            <a:cxnSpLocks/>
            <a:endCxn id="137" idx="3"/>
          </p:cNvCxnSpPr>
          <p:nvPr/>
        </p:nvCxnSpPr>
        <p:spPr>
          <a:xfrm flipH="1">
            <a:off x="1976154" y="1513735"/>
            <a:ext cx="700543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2EAC6A87-4D82-41BD-8EDA-236ECEAA19C0}"/>
              </a:ext>
            </a:extLst>
          </p:cNvPr>
          <p:cNvCxnSpPr>
            <a:cxnSpLocks/>
            <a:endCxn id="139" idx="3"/>
          </p:cNvCxnSpPr>
          <p:nvPr/>
        </p:nvCxnSpPr>
        <p:spPr>
          <a:xfrm flipH="1">
            <a:off x="1976154" y="3371418"/>
            <a:ext cx="700544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C62EBAE5-AC63-426C-A029-6B7A3C0D40BF}"/>
              </a:ext>
            </a:extLst>
          </p:cNvPr>
          <p:cNvCxnSpPr>
            <a:cxnSpLocks/>
            <a:endCxn id="140" idx="3"/>
          </p:cNvCxnSpPr>
          <p:nvPr/>
        </p:nvCxnSpPr>
        <p:spPr>
          <a:xfrm flipH="1" flipV="1">
            <a:off x="1976154" y="4279417"/>
            <a:ext cx="700543" cy="393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06772273-E2C1-48BD-B3C4-28684062C923}"/>
              </a:ext>
            </a:extLst>
          </p:cNvPr>
          <p:cNvCxnSpPr>
            <a:cxnSpLocks/>
            <a:endCxn id="155" idx="3"/>
          </p:cNvCxnSpPr>
          <p:nvPr/>
        </p:nvCxnSpPr>
        <p:spPr>
          <a:xfrm flipH="1">
            <a:off x="1976154" y="6095415"/>
            <a:ext cx="700544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5" name="Rectangle : coins arrondis 154">
            <a:extLst>
              <a:ext uri="{FF2B5EF4-FFF2-40B4-BE49-F238E27FC236}">
                <a16:creationId xmlns:a16="http://schemas.microsoft.com/office/drawing/2014/main" id="{9CCA6744-F428-43F2-8297-A96A891B9827}"/>
              </a:ext>
            </a:extLst>
          </p:cNvPr>
          <p:cNvSpPr/>
          <p:nvPr/>
        </p:nvSpPr>
        <p:spPr>
          <a:xfrm>
            <a:off x="186040" y="5805238"/>
            <a:ext cx="1790114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Uniquement les </a:t>
            </a: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racines</a:t>
            </a:r>
          </a:p>
        </p:txBody>
      </p: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749E5355-7F24-4D77-86B1-555A41710C89}"/>
              </a:ext>
            </a:extLst>
          </p:cNvPr>
          <p:cNvSpPr/>
          <p:nvPr/>
        </p:nvSpPr>
        <p:spPr>
          <a:xfrm>
            <a:off x="186040" y="2152399"/>
            <a:ext cx="1790114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Sans </a:t>
            </a: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</a:t>
            </a:r>
          </a:p>
        </p:txBody>
      </p:sp>
      <p:cxnSp>
        <p:nvCxnSpPr>
          <p:cNvPr id="160" name="Connecteur droit 159">
            <a:extLst>
              <a:ext uri="{FF2B5EF4-FFF2-40B4-BE49-F238E27FC236}">
                <a16:creationId xmlns:a16="http://schemas.microsoft.com/office/drawing/2014/main" id="{10CEF7E0-CD25-4789-8F3F-69497E29B93D}"/>
              </a:ext>
            </a:extLst>
          </p:cNvPr>
          <p:cNvCxnSpPr>
            <a:cxnSpLocks/>
            <a:endCxn id="159" idx="3"/>
          </p:cNvCxnSpPr>
          <p:nvPr/>
        </p:nvCxnSpPr>
        <p:spPr>
          <a:xfrm flipH="1" flipV="1">
            <a:off x="1976154" y="2442576"/>
            <a:ext cx="700543" cy="12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5123BDB-9753-4AB4-9005-9124C4EC8CD3}"/>
              </a:ext>
            </a:extLst>
          </p:cNvPr>
          <p:cNvCxnSpPr>
            <a:cxnSpLocks/>
            <a:endCxn id="141" idx="3"/>
          </p:cNvCxnSpPr>
          <p:nvPr/>
        </p:nvCxnSpPr>
        <p:spPr>
          <a:xfrm flipH="1">
            <a:off x="1976154" y="5183485"/>
            <a:ext cx="700544" cy="393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Connecteur droit avec flèche 194">
            <a:extLst>
              <a:ext uri="{FF2B5EF4-FFF2-40B4-BE49-F238E27FC236}">
                <a16:creationId xmlns:a16="http://schemas.microsoft.com/office/drawing/2014/main" id="{061EA5CA-D925-4B5F-B8E9-A796A4DC2CA2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1081097" y="1803912"/>
            <a:ext cx="0" cy="34848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Connecteur droit avec flèche 197">
            <a:extLst>
              <a:ext uri="{FF2B5EF4-FFF2-40B4-BE49-F238E27FC236}">
                <a16:creationId xmlns:a16="http://schemas.microsoft.com/office/drawing/2014/main" id="{A05F8395-A138-4A2E-95F3-0E2C16F7AD75}"/>
              </a:ext>
            </a:extLst>
          </p:cNvPr>
          <p:cNvCxnSpPr>
            <a:cxnSpLocks/>
          </p:cNvCxnSpPr>
          <p:nvPr/>
        </p:nvCxnSpPr>
        <p:spPr>
          <a:xfrm>
            <a:off x="1081097" y="3661595"/>
            <a:ext cx="0" cy="32764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2" name="Connecteur droit avec flèche 201">
            <a:extLst>
              <a:ext uri="{FF2B5EF4-FFF2-40B4-BE49-F238E27FC236}">
                <a16:creationId xmlns:a16="http://schemas.microsoft.com/office/drawing/2014/main" id="{ED3512CB-EF3C-4810-ADEA-0F2B7CD21B77}"/>
              </a:ext>
            </a:extLst>
          </p:cNvPr>
          <p:cNvCxnSpPr>
            <a:cxnSpLocks/>
            <a:stCxn id="140" idx="2"/>
            <a:endCxn id="141" idx="0"/>
          </p:cNvCxnSpPr>
          <p:nvPr/>
        </p:nvCxnSpPr>
        <p:spPr>
          <a:xfrm>
            <a:off x="1081097" y="4569594"/>
            <a:ext cx="0" cy="32764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9964C182-C223-4C7C-8C2D-EC2B44926DD3}"/>
              </a:ext>
            </a:extLst>
          </p:cNvPr>
          <p:cNvCxnSpPr>
            <a:cxnSpLocks/>
            <a:stCxn id="141" idx="2"/>
            <a:endCxn id="155" idx="0"/>
          </p:cNvCxnSpPr>
          <p:nvPr/>
        </p:nvCxnSpPr>
        <p:spPr>
          <a:xfrm>
            <a:off x="1081097" y="5477593"/>
            <a:ext cx="0" cy="32764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6" name="Connecteur droit avec flèche 215">
            <a:extLst>
              <a:ext uri="{FF2B5EF4-FFF2-40B4-BE49-F238E27FC236}">
                <a16:creationId xmlns:a16="http://schemas.microsoft.com/office/drawing/2014/main" id="{B8CBD17A-9D87-4905-A98C-EAB914C559E9}"/>
              </a:ext>
            </a:extLst>
          </p:cNvPr>
          <p:cNvCxnSpPr>
            <a:cxnSpLocks/>
            <a:stCxn id="159" idx="2"/>
            <a:endCxn id="139" idx="0"/>
          </p:cNvCxnSpPr>
          <p:nvPr/>
        </p:nvCxnSpPr>
        <p:spPr>
          <a:xfrm>
            <a:off x="1081097" y="2732753"/>
            <a:ext cx="0" cy="34848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1" name="ZoneTexte 220">
            <a:extLst>
              <a:ext uri="{FF2B5EF4-FFF2-40B4-BE49-F238E27FC236}">
                <a16:creationId xmlns:a16="http://schemas.microsoft.com/office/drawing/2014/main" id="{B33B431C-2684-4268-B275-0194F6781CAF}"/>
              </a:ext>
            </a:extLst>
          </p:cNvPr>
          <p:cNvSpPr txBox="1"/>
          <p:nvPr/>
        </p:nvSpPr>
        <p:spPr>
          <a:xfrm>
            <a:off x="2676695" y="1252125"/>
            <a:ext cx="6300000" cy="57888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XYZ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For Computers, Laptops, Mobiles Model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SF-VC_011 Model Name Vacuum Cleaner In the Box Sales Package 1 vacuum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cleaner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A2C5F06C-95FF-4161-907A-4A1E687A8D8A}"/>
              </a:ext>
            </a:extLst>
          </p:cNvPr>
          <p:cNvSpPr txBox="1"/>
          <p:nvPr/>
        </p:nvSpPr>
        <p:spPr>
          <a:xfrm>
            <a:off x="2676695" y="2186138"/>
            <a:ext cx="6299999" cy="57888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XYZ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For Computers, Laptops, Mobiles Model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Model Name Vacuum Cleaner In the Box Sales Package vacuum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cleaner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ZoneTexte 224">
            <a:extLst>
              <a:ext uri="{FF2B5EF4-FFF2-40B4-BE49-F238E27FC236}">
                <a16:creationId xmlns:a16="http://schemas.microsoft.com/office/drawing/2014/main" id="{7877A2E4-4E77-44D7-8D38-91DC0E8ABC57}"/>
              </a:ext>
            </a:extLst>
          </p:cNvPr>
          <p:cNvSpPr txBox="1"/>
          <p:nvPr/>
        </p:nvSpPr>
        <p:spPr>
          <a:xfrm>
            <a:off x="2676695" y="3114978"/>
            <a:ext cx="6300000" cy="57888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XYZ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For Computers Laptops Mobiles Model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Model Name Vacuum Cleaner In the Box Sales Package vacuum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cleaner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BF3510C5-14E2-497A-872D-667CB509A11B}"/>
              </a:ext>
            </a:extLst>
          </p:cNvPr>
          <p:cNvSpPr txBox="1"/>
          <p:nvPr/>
        </p:nvSpPr>
        <p:spPr>
          <a:xfrm>
            <a:off x="2676695" y="4017807"/>
            <a:ext cx="6300000" cy="57888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XYZ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Computers Laptops Mobiles Model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Model Name Vacuum Cleaner Box Sales Package vacuum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cleaner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61E44AE8-C2DA-42A3-B6D2-E4147580FDA0}"/>
              </a:ext>
            </a:extLst>
          </p:cNvPr>
          <p:cNvSpPr txBox="1"/>
          <p:nvPr/>
        </p:nvSpPr>
        <p:spPr>
          <a:xfrm>
            <a:off x="2676695" y="4917678"/>
            <a:ext cx="6300000" cy="57888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XYZ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Computers Laptops Mobiles Model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Model Name Vacuum Cleaner Box Sales Package vacuum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cleaner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87D66489-2718-4F86-B7D9-E539C088876E}"/>
              </a:ext>
            </a:extLst>
          </p:cNvPr>
          <p:cNvSpPr txBox="1"/>
          <p:nvPr/>
        </p:nvSpPr>
        <p:spPr>
          <a:xfrm>
            <a:off x="2676695" y="5833805"/>
            <a:ext cx="6300000" cy="57888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xyz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design comput laptop mobil model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vacuum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cleaner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box sale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packag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vacuum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cleaner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Ellipse 231">
            <a:extLst>
              <a:ext uri="{FF2B5EF4-FFF2-40B4-BE49-F238E27FC236}">
                <a16:creationId xmlns:a16="http://schemas.microsoft.com/office/drawing/2014/main" id="{97B1F870-25E0-4514-8C23-8682CB714DDE}"/>
              </a:ext>
            </a:extLst>
          </p:cNvPr>
          <p:cNvSpPr/>
          <p:nvPr/>
        </p:nvSpPr>
        <p:spPr>
          <a:xfrm>
            <a:off x="7813963" y="1315944"/>
            <a:ext cx="1047403" cy="2256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3" name="Ellipse 232">
            <a:extLst>
              <a:ext uri="{FF2B5EF4-FFF2-40B4-BE49-F238E27FC236}">
                <a16:creationId xmlns:a16="http://schemas.microsoft.com/office/drawing/2014/main" id="{5FC37254-1174-4485-AECA-8AD1BE3C5E16}"/>
              </a:ext>
            </a:extLst>
          </p:cNvPr>
          <p:cNvSpPr/>
          <p:nvPr/>
        </p:nvSpPr>
        <p:spPr>
          <a:xfrm>
            <a:off x="7797337" y="2255425"/>
            <a:ext cx="110837" cy="2256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4" name="Ellipse 233">
            <a:extLst>
              <a:ext uri="{FF2B5EF4-FFF2-40B4-BE49-F238E27FC236}">
                <a16:creationId xmlns:a16="http://schemas.microsoft.com/office/drawing/2014/main" id="{A40F4E11-C240-4A80-BAED-BB49C194AD5A}"/>
              </a:ext>
            </a:extLst>
          </p:cNvPr>
          <p:cNvSpPr/>
          <p:nvPr/>
        </p:nvSpPr>
        <p:spPr>
          <a:xfrm>
            <a:off x="5126178" y="2266509"/>
            <a:ext cx="110838" cy="2256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5" name="Ellipse 234">
            <a:extLst>
              <a:ext uri="{FF2B5EF4-FFF2-40B4-BE49-F238E27FC236}">
                <a16:creationId xmlns:a16="http://schemas.microsoft.com/office/drawing/2014/main" id="{5A4DE3B5-7321-4E2B-8C5B-8FD80FF3C81F}"/>
              </a:ext>
            </a:extLst>
          </p:cNvPr>
          <p:cNvSpPr/>
          <p:nvPr/>
        </p:nvSpPr>
        <p:spPr>
          <a:xfrm>
            <a:off x="5126178" y="3178797"/>
            <a:ext cx="110838" cy="2256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Ellipse 235">
            <a:extLst>
              <a:ext uri="{FF2B5EF4-FFF2-40B4-BE49-F238E27FC236}">
                <a16:creationId xmlns:a16="http://schemas.microsoft.com/office/drawing/2014/main" id="{8A69CDAF-224B-4050-A945-46C9FE92559C}"/>
              </a:ext>
            </a:extLst>
          </p:cNvPr>
          <p:cNvSpPr/>
          <p:nvPr/>
        </p:nvSpPr>
        <p:spPr>
          <a:xfrm>
            <a:off x="4145714" y="3404419"/>
            <a:ext cx="182666" cy="2256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Ellipse 236">
            <a:extLst>
              <a:ext uri="{FF2B5EF4-FFF2-40B4-BE49-F238E27FC236}">
                <a16:creationId xmlns:a16="http://schemas.microsoft.com/office/drawing/2014/main" id="{3C7D2AB6-BF47-4991-809C-78B2A35FD75C}"/>
              </a:ext>
            </a:extLst>
          </p:cNvPr>
          <p:cNvSpPr/>
          <p:nvPr/>
        </p:nvSpPr>
        <p:spPr>
          <a:xfrm>
            <a:off x="4361624" y="3404419"/>
            <a:ext cx="210376" cy="2256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>
            <a:extLst>
              <a:ext uri="{FF2B5EF4-FFF2-40B4-BE49-F238E27FC236}">
                <a16:creationId xmlns:a16="http://schemas.microsoft.com/office/drawing/2014/main" id="{6AA59B1D-F90B-4F0F-B690-F1A8F6B48794}"/>
              </a:ext>
            </a:extLst>
          </p:cNvPr>
          <p:cNvSpPr/>
          <p:nvPr/>
        </p:nvSpPr>
        <p:spPr>
          <a:xfrm>
            <a:off x="4071007" y="4307248"/>
            <a:ext cx="91333" cy="2256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0" name="Connecteur droit avec flèche 239">
            <a:extLst>
              <a:ext uri="{FF2B5EF4-FFF2-40B4-BE49-F238E27FC236}">
                <a16:creationId xmlns:a16="http://schemas.microsoft.com/office/drawing/2014/main" id="{BF5113CC-2FB5-47FC-93B1-2A6BD5F9E999}"/>
              </a:ext>
            </a:extLst>
          </p:cNvPr>
          <p:cNvCxnSpPr>
            <a:cxnSpLocks/>
            <a:stCxn id="232" idx="4"/>
            <a:endCxn id="233" idx="0"/>
          </p:cNvCxnSpPr>
          <p:nvPr/>
        </p:nvCxnSpPr>
        <p:spPr>
          <a:xfrm flipH="1">
            <a:off x="7852756" y="1541566"/>
            <a:ext cx="484909" cy="71385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3" name="Connecteur droit avec flèche 242">
            <a:extLst>
              <a:ext uri="{FF2B5EF4-FFF2-40B4-BE49-F238E27FC236}">
                <a16:creationId xmlns:a16="http://schemas.microsoft.com/office/drawing/2014/main" id="{547D655E-F6BD-435B-8501-69D030507558}"/>
              </a:ext>
            </a:extLst>
          </p:cNvPr>
          <p:cNvCxnSpPr>
            <a:cxnSpLocks/>
            <a:stCxn id="234" idx="4"/>
            <a:endCxn id="235" idx="0"/>
          </p:cNvCxnSpPr>
          <p:nvPr/>
        </p:nvCxnSpPr>
        <p:spPr>
          <a:xfrm>
            <a:off x="5181597" y="2492131"/>
            <a:ext cx="0" cy="6866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6" name="Connecteur droit avec flèche 245">
            <a:extLst>
              <a:ext uri="{FF2B5EF4-FFF2-40B4-BE49-F238E27FC236}">
                <a16:creationId xmlns:a16="http://schemas.microsoft.com/office/drawing/2014/main" id="{DFA71A78-8D48-4AB7-BFF7-82AFA1D34DD3}"/>
              </a:ext>
            </a:extLst>
          </p:cNvPr>
          <p:cNvCxnSpPr>
            <a:cxnSpLocks/>
            <a:stCxn id="236" idx="4"/>
            <a:endCxn id="238" idx="0"/>
          </p:cNvCxnSpPr>
          <p:nvPr/>
        </p:nvCxnSpPr>
        <p:spPr>
          <a:xfrm flipH="1">
            <a:off x="4116674" y="3630041"/>
            <a:ext cx="120373" cy="67720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9" name="Connecteur droit avec flèche 248">
            <a:extLst>
              <a:ext uri="{FF2B5EF4-FFF2-40B4-BE49-F238E27FC236}">
                <a16:creationId xmlns:a16="http://schemas.microsoft.com/office/drawing/2014/main" id="{4F22198C-CBD9-4C8C-941C-DD3637387E2B}"/>
              </a:ext>
            </a:extLst>
          </p:cNvPr>
          <p:cNvCxnSpPr>
            <a:cxnSpLocks/>
            <a:stCxn id="237" idx="4"/>
            <a:endCxn id="238" idx="0"/>
          </p:cNvCxnSpPr>
          <p:nvPr/>
        </p:nvCxnSpPr>
        <p:spPr>
          <a:xfrm flipH="1">
            <a:off x="4116674" y="3630041"/>
            <a:ext cx="350138" cy="67720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4" name="Ellipse 253">
            <a:extLst>
              <a:ext uri="{FF2B5EF4-FFF2-40B4-BE49-F238E27FC236}">
                <a16:creationId xmlns:a16="http://schemas.microsoft.com/office/drawing/2014/main" id="{E96B8151-A259-4AB6-B2E6-8152D96CEC37}"/>
              </a:ext>
            </a:extLst>
          </p:cNvPr>
          <p:cNvSpPr/>
          <p:nvPr/>
        </p:nvSpPr>
        <p:spPr>
          <a:xfrm>
            <a:off x="3173960" y="4975519"/>
            <a:ext cx="786399" cy="2256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Ellipse 254">
            <a:extLst>
              <a:ext uri="{FF2B5EF4-FFF2-40B4-BE49-F238E27FC236}">
                <a16:creationId xmlns:a16="http://schemas.microsoft.com/office/drawing/2014/main" id="{FAA1FECE-DA49-45D8-A330-926018DA3E1D}"/>
              </a:ext>
            </a:extLst>
          </p:cNvPr>
          <p:cNvSpPr/>
          <p:nvPr/>
        </p:nvSpPr>
        <p:spPr>
          <a:xfrm>
            <a:off x="3096374" y="5897624"/>
            <a:ext cx="533517" cy="2256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Ellipse 255">
            <a:extLst>
              <a:ext uri="{FF2B5EF4-FFF2-40B4-BE49-F238E27FC236}">
                <a16:creationId xmlns:a16="http://schemas.microsoft.com/office/drawing/2014/main" id="{EBA590CC-196F-484A-ABF8-5298B07FBCB7}"/>
              </a:ext>
            </a:extLst>
          </p:cNvPr>
          <p:cNvSpPr/>
          <p:nvPr/>
        </p:nvSpPr>
        <p:spPr>
          <a:xfrm>
            <a:off x="3966474" y="4975519"/>
            <a:ext cx="910326" cy="2256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Ellipse 256">
            <a:extLst>
              <a:ext uri="{FF2B5EF4-FFF2-40B4-BE49-F238E27FC236}">
                <a16:creationId xmlns:a16="http://schemas.microsoft.com/office/drawing/2014/main" id="{C992384D-1D8A-400A-BFB6-C050BB874D4B}"/>
              </a:ext>
            </a:extLst>
          </p:cNvPr>
          <p:cNvSpPr/>
          <p:nvPr/>
        </p:nvSpPr>
        <p:spPr>
          <a:xfrm>
            <a:off x="3655156" y="5897624"/>
            <a:ext cx="673224" cy="2256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8" name="Connecteur droit avec flèche 257">
            <a:extLst>
              <a:ext uri="{FF2B5EF4-FFF2-40B4-BE49-F238E27FC236}">
                <a16:creationId xmlns:a16="http://schemas.microsoft.com/office/drawing/2014/main" id="{A2B939CA-BFDC-4AEA-A437-930BD87598EE}"/>
              </a:ext>
            </a:extLst>
          </p:cNvPr>
          <p:cNvCxnSpPr>
            <a:cxnSpLocks/>
            <a:stCxn id="254" idx="4"/>
            <a:endCxn id="255" idx="0"/>
          </p:cNvCxnSpPr>
          <p:nvPr/>
        </p:nvCxnSpPr>
        <p:spPr>
          <a:xfrm flipH="1">
            <a:off x="3363133" y="5201141"/>
            <a:ext cx="204027" cy="69648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1" name="Connecteur droit avec flèche 260">
            <a:extLst>
              <a:ext uri="{FF2B5EF4-FFF2-40B4-BE49-F238E27FC236}">
                <a16:creationId xmlns:a16="http://schemas.microsoft.com/office/drawing/2014/main" id="{0BA2CB5E-83BB-4DCF-BF5A-A2E26F0AC733}"/>
              </a:ext>
            </a:extLst>
          </p:cNvPr>
          <p:cNvCxnSpPr>
            <a:cxnSpLocks/>
            <a:stCxn id="256" idx="4"/>
            <a:endCxn id="257" idx="0"/>
          </p:cNvCxnSpPr>
          <p:nvPr/>
        </p:nvCxnSpPr>
        <p:spPr>
          <a:xfrm flipH="1">
            <a:off x="3991768" y="5201141"/>
            <a:ext cx="429869" cy="69648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2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e 73">
            <a:extLst>
              <a:ext uri="{FF2B5EF4-FFF2-40B4-BE49-F238E27FC236}">
                <a16:creationId xmlns:a16="http://schemas.microsoft.com/office/drawing/2014/main" id="{68FF9ABA-7A9C-4158-842D-064EDB4A17D2}"/>
              </a:ext>
            </a:extLst>
          </p:cNvPr>
          <p:cNvGrpSpPr/>
          <p:nvPr/>
        </p:nvGrpSpPr>
        <p:grpSpPr>
          <a:xfrm>
            <a:off x="54639" y="1202321"/>
            <a:ext cx="1898187" cy="5082100"/>
            <a:chOff x="307430" y="1398201"/>
            <a:chExt cx="3524602" cy="5082100"/>
          </a:xfrm>
        </p:grpSpPr>
        <p:sp>
          <p:nvSpPr>
            <p:cNvPr id="75" name="Rectangle : avec coins arrondis en haut 74">
              <a:extLst>
                <a:ext uri="{FF2B5EF4-FFF2-40B4-BE49-F238E27FC236}">
                  <a16:creationId xmlns:a16="http://schemas.microsoft.com/office/drawing/2014/main" id="{14DA9F0F-2597-4F2F-9BAE-CCA6C1BC3068}"/>
                </a:ext>
              </a:extLst>
            </p:cNvPr>
            <p:cNvSpPr/>
            <p:nvPr/>
          </p:nvSpPr>
          <p:spPr>
            <a:xfrm rot="10800000">
              <a:off x="307430" y="1719065"/>
              <a:ext cx="3524596" cy="4761236"/>
            </a:xfrm>
            <a:prstGeom prst="round2SameRect">
              <a:avLst>
                <a:gd name="adj1" fmla="val 7141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Rectangle : avec coins arrondis en haut 75">
              <a:extLst>
                <a:ext uri="{FF2B5EF4-FFF2-40B4-BE49-F238E27FC236}">
                  <a16:creationId xmlns:a16="http://schemas.microsoft.com/office/drawing/2014/main" id="{91CDF647-2702-4381-9B15-CFE39E2E6F76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OneHotEncoding</a:t>
              </a:r>
              <a:endPara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5F69FFF6-2EE3-4ABF-B4FC-F71766D4F586}"/>
              </a:ext>
            </a:extLst>
          </p:cNvPr>
          <p:cNvGrpSpPr/>
          <p:nvPr/>
        </p:nvGrpSpPr>
        <p:grpSpPr>
          <a:xfrm>
            <a:off x="2039642" y="1202321"/>
            <a:ext cx="2764242" cy="5082097"/>
            <a:chOff x="307430" y="1398201"/>
            <a:chExt cx="3524602" cy="5082097"/>
          </a:xfrm>
        </p:grpSpPr>
        <p:sp>
          <p:nvSpPr>
            <p:cNvPr id="72" name="Rectangle : avec coins arrondis en haut 71">
              <a:extLst>
                <a:ext uri="{FF2B5EF4-FFF2-40B4-BE49-F238E27FC236}">
                  <a16:creationId xmlns:a16="http://schemas.microsoft.com/office/drawing/2014/main" id="{C151D880-8910-4677-932E-A5276818E2B6}"/>
                </a:ext>
              </a:extLst>
            </p:cNvPr>
            <p:cNvSpPr/>
            <p:nvPr/>
          </p:nvSpPr>
          <p:spPr>
            <a:xfrm rot="10800000">
              <a:off x="307430" y="1719065"/>
              <a:ext cx="3524597" cy="4761233"/>
            </a:xfrm>
            <a:prstGeom prst="round2SameRect">
              <a:avLst>
                <a:gd name="adj1" fmla="val 7141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Rectangle : avec coins arrondis en haut 72">
              <a:extLst>
                <a:ext uri="{FF2B5EF4-FFF2-40B4-BE49-F238E27FC236}">
                  <a16:creationId xmlns:a16="http://schemas.microsoft.com/office/drawing/2014/main" id="{0D4FF2FB-5963-490B-8A1B-045B2C67DDEF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Specific</a:t>
              </a:r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encoding</a:t>
              </a:r>
              <a:endPara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AF4724B8-5D22-425F-860B-4496335AEE22}"/>
              </a:ext>
            </a:extLst>
          </p:cNvPr>
          <p:cNvGrpSpPr/>
          <p:nvPr/>
        </p:nvGrpSpPr>
        <p:grpSpPr>
          <a:xfrm>
            <a:off x="4893428" y="1202321"/>
            <a:ext cx="4185522" cy="5082089"/>
            <a:chOff x="307430" y="1398201"/>
            <a:chExt cx="3524602" cy="5082089"/>
          </a:xfrm>
        </p:grpSpPr>
        <p:sp>
          <p:nvSpPr>
            <p:cNvPr id="69" name="Rectangle : avec coins arrondis en haut 68">
              <a:extLst>
                <a:ext uri="{FF2B5EF4-FFF2-40B4-BE49-F238E27FC236}">
                  <a16:creationId xmlns:a16="http://schemas.microsoft.com/office/drawing/2014/main" id="{343D3445-EBF3-4DB8-9662-7D90A4D527B2}"/>
                </a:ext>
              </a:extLst>
            </p:cNvPr>
            <p:cNvSpPr/>
            <p:nvPr/>
          </p:nvSpPr>
          <p:spPr>
            <a:xfrm rot="10800000">
              <a:off x="307430" y="1719065"/>
              <a:ext cx="3524597" cy="4761225"/>
            </a:xfrm>
            <a:prstGeom prst="round2SameRect">
              <a:avLst>
                <a:gd name="adj1" fmla="val 4890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Rectangle : avec coins arrondis en haut 69">
              <a:extLst>
                <a:ext uri="{FF2B5EF4-FFF2-40B4-BE49-F238E27FC236}">
                  <a16:creationId xmlns:a16="http://schemas.microsoft.com/office/drawing/2014/main" id="{9F3FB8F1-7CA5-4017-8D40-FD29F74BE4A8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Poids </a:t>
              </a:r>
              <a:r>
                <a:rPr lang="fr-FR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tf-idf</a:t>
              </a:r>
              <a:endPara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16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III. Traitement des textes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4. Encoder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F2E9467-DC66-43FE-8723-0A1B0F5A3E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2314" y="2515476"/>
            <a:ext cx="793640" cy="1401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D7A2B45-E010-4345-B3EA-80D3490C4C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300" y="2515476"/>
            <a:ext cx="770237" cy="1401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039C49D-1F3A-4A04-B7AF-BE3F7FEFEC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046" y="2515476"/>
            <a:ext cx="739891" cy="1401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C31EE42-D99F-4CA9-A41A-E2B9613897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790" y="4875564"/>
            <a:ext cx="1641518" cy="1123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82493B6-08E8-4BDC-9B9B-D520AFDCAB7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340" y="2515476"/>
            <a:ext cx="2339254" cy="1847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40B2327-7B0A-4448-BF40-63CB1CC8552E}"/>
              </a:ext>
            </a:extLst>
          </p:cNvPr>
          <p:cNvCxnSpPr>
            <a:cxnSpLocks/>
          </p:cNvCxnSpPr>
          <p:nvPr/>
        </p:nvCxnSpPr>
        <p:spPr>
          <a:xfrm>
            <a:off x="951418" y="4068777"/>
            <a:ext cx="0" cy="67111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847C8D1-2A48-4B94-B204-5965E47AFCD1}"/>
              </a:ext>
            </a:extLst>
          </p:cNvPr>
          <p:cNvCxnSpPr>
            <a:cxnSpLocks/>
          </p:cNvCxnSpPr>
          <p:nvPr/>
        </p:nvCxnSpPr>
        <p:spPr>
          <a:xfrm>
            <a:off x="5783880" y="4054356"/>
            <a:ext cx="0" cy="68553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4E782C6-BA6C-4247-8671-F71F94199BAB}"/>
              </a:ext>
            </a:extLst>
          </p:cNvPr>
          <p:cNvCxnSpPr>
            <a:cxnSpLocks/>
          </p:cNvCxnSpPr>
          <p:nvPr/>
        </p:nvCxnSpPr>
        <p:spPr>
          <a:xfrm>
            <a:off x="3287216" y="4482068"/>
            <a:ext cx="0" cy="32368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E1F44B54-5A5F-4819-833C-EB6D6E04740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004" y="4875564"/>
            <a:ext cx="257317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Ellipse 42">
            <a:extLst>
              <a:ext uri="{FF2B5EF4-FFF2-40B4-BE49-F238E27FC236}">
                <a16:creationId xmlns:a16="http://schemas.microsoft.com/office/drawing/2014/main" id="{14146F2B-14CE-44A6-9DB2-937E068BD208}"/>
              </a:ext>
            </a:extLst>
          </p:cNvPr>
          <p:cNvSpPr/>
          <p:nvPr/>
        </p:nvSpPr>
        <p:spPr>
          <a:xfrm>
            <a:off x="628861" y="2960911"/>
            <a:ext cx="812012" cy="18288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BF800E8F-3E0F-40F1-9E42-35235D71DE21}"/>
              </a:ext>
            </a:extLst>
          </p:cNvPr>
          <p:cNvSpPr/>
          <p:nvPr/>
        </p:nvSpPr>
        <p:spPr>
          <a:xfrm>
            <a:off x="487028" y="4895443"/>
            <a:ext cx="516519" cy="18288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7BB099B-FB95-4FE6-8E42-D573AD5BF18F}"/>
              </a:ext>
            </a:extLst>
          </p:cNvPr>
          <p:cNvSpPr/>
          <p:nvPr/>
        </p:nvSpPr>
        <p:spPr>
          <a:xfrm>
            <a:off x="622555" y="3497786"/>
            <a:ext cx="812012" cy="18288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221C7373-0C11-4A3A-8D65-502DEA059B15}"/>
              </a:ext>
            </a:extLst>
          </p:cNvPr>
          <p:cNvSpPr/>
          <p:nvPr/>
        </p:nvSpPr>
        <p:spPr>
          <a:xfrm>
            <a:off x="1307785" y="4895443"/>
            <a:ext cx="485154" cy="18288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538FEAB0-9FB2-4094-ABE2-A8C6F841B9E6}"/>
              </a:ext>
            </a:extLst>
          </p:cNvPr>
          <p:cNvSpPr/>
          <p:nvPr/>
        </p:nvSpPr>
        <p:spPr>
          <a:xfrm>
            <a:off x="2507424" y="2900643"/>
            <a:ext cx="374668" cy="18288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620F6B5-D097-4229-AE86-21D2A891FCD3}"/>
              </a:ext>
            </a:extLst>
          </p:cNvPr>
          <p:cNvSpPr/>
          <p:nvPr/>
        </p:nvSpPr>
        <p:spPr>
          <a:xfrm>
            <a:off x="2681329" y="4836772"/>
            <a:ext cx="374668" cy="18288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BDA2F404-5D6D-40CE-B428-13176446F3B3}"/>
              </a:ext>
            </a:extLst>
          </p:cNvPr>
          <p:cNvSpPr/>
          <p:nvPr/>
        </p:nvSpPr>
        <p:spPr>
          <a:xfrm>
            <a:off x="2349180" y="3466970"/>
            <a:ext cx="281494" cy="13740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FA4D5B33-4BD0-4386-B3C1-71F60F478CC1}"/>
              </a:ext>
            </a:extLst>
          </p:cNvPr>
          <p:cNvSpPr/>
          <p:nvPr/>
        </p:nvSpPr>
        <p:spPr>
          <a:xfrm>
            <a:off x="2569935" y="3466970"/>
            <a:ext cx="281494" cy="13740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914D8C86-5406-4D6C-97F7-AFDB2338DD30}"/>
              </a:ext>
            </a:extLst>
          </p:cNvPr>
          <p:cNvSpPr/>
          <p:nvPr/>
        </p:nvSpPr>
        <p:spPr>
          <a:xfrm>
            <a:off x="4421039" y="4862199"/>
            <a:ext cx="281494" cy="13740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4F0EE45D-0154-4849-A437-5F934456A7BA}"/>
              </a:ext>
            </a:extLst>
          </p:cNvPr>
          <p:cNvSpPr/>
          <p:nvPr/>
        </p:nvSpPr>
        <p:spPr>
          <a:xfrm>
            <a:off x="3610595" y="4875564"/>
            <a:ext cx="281494" cy="13740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46E49099-2E7C-454D-9AD4-F52F20B542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065" y="4875564"/>
            <a:ext cx="1710560" cy="7790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67D51366-77FD-48EB-9927-45720C1D0D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0806" y="4875564"/>
            <a:ext cx="2110050" cy="777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Ellipse 76">
            <a:extLst>
              <a:ext uri="{FF2B5EF4-FFF2-40B4-BE49-F238E27FC236}">
                <a16:creationId xmlns:a16="http://schemas.microsoft.com/office/drawing/2014/main" id="{70A026BF-266C-49B8-A0A1-502A5B74CA8E}"/>
              </a:ext>
            </a:extLst>
          </p:cNvPr>
          <p:cNvSpPr/>
          <p:nvPr/>
        </p:nvSpPr>
        <p:spPr>
          <a:xfrm>
            <a:off x="5405773" y="2786711"/>
            <a:ext cx="281494" cy="13740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6A26B0B5-9EF7-4E29-98FD-9B54A97F7009}"/>
              </a:ext>
            </a:extLst>
          </p:cNvPr>
          <p:cNvSpPr/>
          <p:nvPr/>
        </p:nvSpPr>
        <p:spPr>
          <a:xfrm>
            <a:off x="5236185" y="4893014"/>
            <a:ext cx="281494" cy="13740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985941C3-47F6-461B-9209-57B25F2F0F4E}"/>
              </a:ext>
            </a:extLst>
          </p:cNvPr>
          <p:cNvSpPr/>
          <p:nvPr/>
        </p:nvSpPr>
        <p:spPr>
          <a:xfrm>
            <a:off x="5636064" y="2799806"/>
            <a:ext cx="281494" cy="13740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74322D07-97E5-4110-B21B-2EB7C2B57895}"/>
              </a:ext>
            </a:extLst>
          </p:cNvPr>
          <p:cNvSpPr/>
          <p:nvPr/>
        </p:nvSpPr>
        <p:spPr>
          <a:xfrm>
            <a:off x="5805894" y="4889748"/>
            <a:ext cx="363027" cy="13740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B8FCDCDC-4934-488A-8973-FC0578718925}"/>
              </a:ext>
            </a:extLst>
          </p:cNvPr>
          <p:cNvSpPr/>
          <p:nvPr/>
        </p:nvSpPr>
        <p:spPr>
          <a:xfrm>
            <a:off x="5866355" y="2786711"/>
            <a:ext cx="281494" cy="13740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8FDAA42F-8CEF-4DAD-A45F-3CB9E1176172}"/>
              </a:ext>
            </a:extLst>
          </p:cNvPr>
          <p:cNvSpPr/>
          <p:nvPr/>
        </p:nvSpPr>
        <p:spPr>
          <a:xfrm>
            <a:off x="6439986" y="4889747"/>
            <a:ext cx="281494" cy="13740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BE415066-B313-4A3A-9CD9-D5FF52FD1003}"/>
              </a:ext>
            </a:extLst>
          </p:cNvPr>
          <p:cNvSpPr/>
          <p:nvPr/>
        </p:nvSpPr>
        <p:spPr>
          <a:xfrm>
            <a:off x="7949134" y="2780290"/>
            <a:ext cx="396820" cy="131438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6DD8F3-EB82-495D-AB88-62D145C8AC26}"/>
              </a:ext>
            </a:extLst>
          </p:cNvPr>
          <p:cNvSpPr/>
          <p:nvPr/>
        </p:nvSpPr>
        <p:spPr>
          <a:xfrm>
            <a:off x="7859590" y="2900643"/>
            <a:ext cx="486364" cy="12640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CCAFB00B-4066-4869-8495-89E9E7C6E055}"/>
              </a:ext>
            </a:extLst>
          </p:cNvPr>
          <p:cNvSpPr/>
          <p:nvPr/>
        </p:nvSpPr>
        <p:spPr>
          <a:xfrm>
            <a:off x="7718837" y="2775237"/>
            <a:ext cx="281494" cy="13740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77EE7B47-3940-4C36-9B9D-C45FAB6E3506}"/>
              </a:ext>
            </a:extLst>
          </p:cNvPr>
          <p:cNvSpPr/>
          <p:nvPr/>
        </p:nvSpPr>
        <p:spPr>
          <a:xfrm>
            <a:off x="7194762" y="4891169"/>
            <a:ext cx="281494" cy="13740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552DB7D-6291-4D16-B61C-F5E392683DF5}"/>
              </a:ext>
            </a:extLst>
          </p:cNvPr>
          <p:cNvSpPr/>
          <p:nvPr/>
        </p:nvSpPr>
        <p:spPr>
          <a:xfrm>
            <a:off x="7724329" y="4895710"/>
            <a:ext cx="396820" cy="131438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61604E6-72F1-42D4-ABE2-70EFC7F306AE}"/>
              </a:ext>
            </a:extLst>
          </p:cNvPr>
          <p:cNvSpPr/>
          <p:nvPr/>
        </p:nvSpPr>
        <p:spPr>
          <a:xfrm>
            <a:off x="8404610" y="4909083"/>
            <a:ext cx="645259" cy="10526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59D6E996-B316-4515-90C7-29D3590BDA63}"/>
              </a:ext>
            </a:extLst>
          </p:cNvPr>
          <p:cNvSpPr txBox="1"/>
          <p:nvPr/>
        </p:nvSpPr>
        <p:spPr>
          <a:xfrm>
            <a:off x="119015" y="1595217"/>
            <a:ext cx="1705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Une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catégorie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par cellule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E046BB6-1592-400E-AFCE-98BA2001FAD3}"/>
              </a:ext>
            </a:extLst>
          </p:cNvPr>
          <p:cNvSpPr txBox="1"/>
          <p:nvPr/>
        </p:nvSpPr>
        <p:spPr>
          <a:xfrm>
            <a:off x="2133795" y="1595217"/>
            <a:ext cx="25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→ Quelques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mots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distincts par cellule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35164F6-67D3-409C-8ED1-21F1BAF9D2D6}"/>
              </a:ext>
            </a:extLst>
          </p:cNvPr>
          <p:cNvSpPr txBox="1"/>
          <p:nvPr/>
        </p:nvSpPr>
        <p:spPr>
          <a:xfrm>
            <a:off x="4957929" y="1595217"/>
            <a:ext cx="400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Un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nombre important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de mots distincts par cellule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07394BFF-A0D5-45BF-BAD1-A5CC74A780C6}"/>
              </a:ext>
            </a:extLst>
          </p:cNvPr>
          <p:cNvCxnSpPr>
            <a:cxnSpLocks/>
          </p:cNvCxnSpPr>
          <p:nvPr/>
        </p:nvCxnSpPr>
        <p:spPr>
          <a:xfrm>
            <a:off x="7977673" y="4054356"/>
            <a:ext cx="0" cy="68553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68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e 95">
            <a:extLst>
              <a:ext uri="{FF2B5EF4-FFF2-40B4-BE49-F238E27FC236}">
                <a16:creationId xmlns:a16="http://schemas.microsoft.com/office/drawing/2014/main" id="{52419DEA-6EDF-4F59-839A-5A631F4DA482}"/>
              </a:ext>
            </a:extLst>
          </p:cNvPr>
          <p:cNvGrpSpPr/>
          <p:nvPr/>
        </p:nvGrpSpPr>
        <p:grpSpPr>
          <a:xfrm>
            <a:off x="6230504" y="1202321"/>
            <a:ext cx="2772000" cy="5082100"/>
            <a:chOff x="307430" y="1398201"/>
            <a:chExt cx="3524602" cy="5082100"/>
          </a:xfrm>
        </p:grpSpPr>
        <p:sp>
          <p:nvSpPr>
            <p:cNvPr id="97" name="Rectangle : avec coins arrondis en haut 96">
              <a:extLst>
                <a:ext uri="{FF2B5EF4-FFF2-40B4-BE49-F238E27FC236}">
                  <a16:creationId xmlns:a16="http://schemas.microsoft.com/office/drawing/2014/main" id="{CE2707A9-5A52-4CBE-8EA9-F7B243A0746F}"/>
                </a:ext>
              </a:extLst>
            </p:cNvPr>
            <p:cNvSpPr/>
            <p:nvPr/>
          </p:nvSpPr>
          <p:spPr>
            <a:xfrm rot="10800000">
              <a:off x="307430" y="1719065"/>
              <a:ext cx="3524596" cy="4761236"/>
            </a:xfrm>
            <a:prstGeom prst="round2SameRect">
              <a:avLst>
                <a:gd name="adj1" fmla="val 7141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Rectangle : avec coins arrondis en haut 97">
              <a:extLst>
                <a:ext uri="{FF2B5EF4-FFF2-40B4-BE49-F238E27FC236}">
                  <a16:creationId xmlns:a16="http://schemas.microsoft.com/office/drawing/2014/main" id="{355107B7-AA98-4B61-89DB-D47E449384CA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Fonction de DBSCAN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0360C29C-3E95-4B39-BD91-1E7A4B90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393" y="1666791"/>
            <a:ext cx="2026216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FA1E80D-2717-4F72-BECB-28F85CA5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393" y="3161102"/>
            <a:ext cx="2026216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1A05A2-DEA8-4696-8682-A61819A65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102" y="4655413"/>
            <a:ext cx="2022799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3" name="Groupe 92">
            <a:extLst>
              <a:ext uri="{FF2B5EF4-FFF2-40B4-BE49-F238E27FC236}">
                <a16:creationId xmlns:a16="http://schemas.microsoft.com/office/drawing/2014/main" id="{8464548E-A4CC-4E7C-9DE9-BFB569F545A6}"/>
              </a:ext>
            </a:extLst>
          </p:cNvPr>
          <p:cNvGrpSpPr/>
          <p:nvPr/>
        </p:nvGrpSpPr>
        <p:grpSpPr>
          <a:xfrm>
            <a:off x="3170447" y="1202321"/>
            <a:ext cx="2772000" cy="5082100"/>
            <a:chOff x="307430" y="1398201"/>
            <a:chExt cx="3524602" cy="5082100"/>
          </a:xfrm>
        </p:grpSpPr>
        <p:sp>
          <p:nvSpPr>
            <p:cNvPr id="94" name="Rectangle : avec coins arrondis en haut 93">
              <a:extLst>
                <a:ext uri="{FF2B5EF4-FFF2-40B4-BE49-F238E27FC236}">
                  <a16:creationId xmlns:a16="http://schemas.microsoft.com/office/drawing/2014/main" id="{D120E473-9FFE-414F-A61D-4642B13D8162}"/>
                </a:ext>
              </a:extLst>
            </p:cNvPr>
            <p:cNvSpPr/>
            <p:nvPr/>
          </p:nvSpPr>
          <p:spPr>
            <a:xfrm rot="10800000">
              <a:off x="307430" y="1719065"/>
              <a:ext cx="3524596" cy="4761236"/>
            </a:xfrm>
            <a:prstGeom prst="round2SameRect">
              <a:avLst>
                <a:gd name="adj1" fmla="val 7141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Rectangle : avec coins arrondis en haut 94">
              <a:extLst>
                <a:ext uri="{FF2B5EF4-FFF2-40B4-BE49-F238E27FC236}">
                  <a16:creationId xmlns:a16="http://schemas.microsoft.com/office/drawing/2014/main" id="{7E581054-4208-448D-B7F6-AE87E85D8F0A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Fonction de k-</a:t>
              </a:r>
              <a:r>
                <a:rPr lang="fr-FR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means</a:t>
              </a:r>
              <a:endPara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E632FBC5-083F-43A9-94C3-0E46612CC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37" y="4655413"/>
            <a:ext cx="1982439" cy="144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9C1C1376-4654-47A0-B495-B9564648A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766" y="1666791"/>
            <a:ext cx="2048780" cy="144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>
            <a:extLst>
              <a:ext uri="{FF2B5EF4-FFF2-40B4-BE49-F238E27FC236}">
                <a16:creationId xmlns:a16="http://schemas.microsoft.com/office/drawing/2014/main" id="{EFCC569E-A1A6-4BA6-934C-93E749549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37" y="3161102"/>
            <a:ext cx="1982439" cy="144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17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03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Segmentation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5836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1. La réduction dimensionnelle : choisir en fonction de l’algorithme</a:t>
            </a: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A3B01090-B911-419C-A12E-DE9C316DDA6A}"/>
              </a:ext>
            </a:extLst>
          </p:cNvPr>
          <p:cNvGrpSpPr/>
          <p:nvPr/>
        </p:nvGrpSpPr>
        <p:grpSpPr>
          <a:xfrm>
            <a:off x="141492" y="1202321"/>
            <a:ext cx="2772000" cy="5082100"/>
            <a:chOff x="307430" y="1398202"/>
            <a:chExt cx="3524602" cy="4453357"/>
          </a:xfrm>
        </p:grpSpPr>
        <p:sp>
          <p:nvSpPr>
            <p:cNvPr id="100" name="Rectangle : avec coins arrondis en haut 99">
              <a:extLst>
                <a:ext uri="{FF2B5EF4-FFF2-40B4-BE49-F238E27FC236}">
                  <a16:creationId xmlns:a16="http://schemas.microsoft.com/office/drawing/2014/main" id="{AA448BB4-C546-4ECD-82CD-EB85635C97D8}"/>
                </a:ext>
              </a:extLst>
            </p:cNvPr>
            <p:cNvSpPr/>
            <p:nvPr/>
          </p:nvSpPr>
          <p:spPr>
            <a:xfrm rot="10800000">
              <a:off x="307430" y="1679369"/>
              <a:ext cx="3524594" cy="4172190"/>
            </a:xfrm>
            <a:prstGeom prst="round2SameRect">
              <a:avLst>
                <a:gd name="adj1" fmla="val 7141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Rectangle : avec coins arrondis en haut 100">
              <a:extLst>
                <a:ext uri="{FF2B5EF4-FFF2-40B4-BE49-F238E27FC236}">
                  <a16:creationId xmlns:a16="http://schemas.microsoft.com/office/drawing/2014/main" id="{B8ABB6FA-7A66-4012-A273-48A2ECC5CCFD}"/>
                </a:ext>
              </a:extLst>
            </p:cNvPr>
            <p:cNvSpPr/>
            <p:nvPr/>
          </p:nvSpPr>
          <p:spPr>
            <a:xfrm>
              <a:off x="307435" y="1398202"/>
              <a:ext cx="3524597" cy="281168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Approche habituelle</a:t>
              </a:r>
            </a:p>
          </p:txBody>
        </p:sp>
      </p:grpSp>
      <p:pic>
        <p:nvPicPr>
          <p:cNvPr id="120" name="Image 119">
            <a:extLst>
              <a:ext uri="{FF2B5EF4-FFF2-40B4-BE49-F238E27FC236}">
                <a16:creationId xmlns:a16="http://schemas.microsoft.com/office/drawing/2014/main" id="{E5245428-681B-47F5-9F66-DF3AC6660CE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05" y="2664261"/>
            <a:ext cx="2575568" cy="3251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Flèche : bas 34">
            <a:extLst>
              <a:ext uri="{FF2B5EF4-FFF2-40B4-BE49-F238E27FC236}">
                <a16:creationId xmlns:a16="http://schemas.microsoft.com/office/drawing/2014/main" id="{89A6991D-373B-4B2B-B797-DB204FCE4A34}"/>
              </a:ext>
            </a:extLst>
          </p:cNvPr>
          <p:cNvSpPr/>
          <p:nvPr/>
        </p:nvSpPr>
        <p:spPr>
          <a:xfrm rot="12965841">
            <a:off x="7090263" y="2128222"/>
            <a:ext cx="177402" cy="354803"/>
          </a:xfrm>
          <a:prstGeom prst="downArrow">
            <a:avLst/>
          </a:prstGeom>
          <a:solidFill>
            <a:srgbClr val="C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6FC6549F-3EE7-4C13-BDA8-35D2901AC63C}"/>
              </a:ext>
            </a:extLst>
          </p:cNvPr>
          <p:cNvSpPr/>
          <p:nvPr/>
        </p:nvSpPr>
        <p:spPr>
          <a:xfrm rot="18877743">
            <a:off x="7393540" y="3915149"/>
            <a:ext cx="177402" cy="354803"/>
          </a:xfrm>
          <a:prstGeom prst="downArrow">
            <a:avLst/>
          </a:prstGeom>
          <a:solidFill>
            <a:srgbClr val="92D05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9AB21B90-A4BB-4525-92EC-DFFA9C2B2629}"/>
              </a:ext>
            </a:extLst>
          </p:cNvPr>
          <p:cNvSpPr/>
          <p:nvPr/>
        </p:nvSpPr>
        <p:spPr>
          <a:xfrm rot="19036906">
            <a:off x="7325034" y="5418744"/>
            <a:ext cx="177402" cy="354803"/>
          </a:xfrm>
          <a:prstGeom prst="downArrow">
            <a:avLst/>
          </a:prstGeom>
          <a:solidFill>
            <a:srgbClr val="C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40" name="Flèche : bas 39">
            <a:extLst>
              <a:ext uri="{FF2B5EF4-FFF2-40B4-BE49-F238E27FC236}">
                <a16:creationId xmlns:a16="http://schemas.microsoft.com/office/drawing/2014/main" id="{2ED68A4D-231C-4737-B6F5-103468439C51}"/>
              </a:ext>
            </a:extLst>
          </p:cNvPr>
          <p:cNvSpPr/>
          <p:nvPr/>
        </p:nvSpPr>
        <p:spPr>
          <a:xfrm rot="14309432">
            <a:off x="4045249" y="1873373"/>
            <a:ext cx="177402" cy="354803"/>
          </a:xfrm>
          <a:prstGeom prst="downArrow">
            <a:avLst/>
          </a:prstGeom>
          <a:solidFill>
            <a:srgbClr val="C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41" name="Flèche : bas 40">
            <a:extLst>
              <a:ext uri="{FF2B5EF4-FFF2-40B4-BE49-F238E27FC236}">
                <a16:creationId xmlns:a16="http://schemas.microsoft.com/office/drawing/2014/main" id="{38F45F1B-F821-423C-9608-FA2496EE5F0C}"/>
              </a:ext>
            </a:extLst>
          </p:cNvPr>
          <p:cNvSpPr/>
          <p:nvPr/>
        </p:nvSpPr>
        <p:spPr>
          <a:xfrm rot="17883532">
            <a:off x="4032901" y="5417381"/>
            <a:ext cx="177402" cy="354803"/>
          </a:xfrm>
          <a:prstGeom prst="downArrow">
            <a:avLst/>
          </a:prstGeom>
          <a:solidFill>
            <a:srgbClr val="C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42" name="Flèche : bas 41">
            <a:extLst>
              <a:ext uri="{FF2B5EF4-FFF2-40B4-BE49-F238E27FC236}">
                <a16:creationId xmlns:a16="http://schemas.microsoft.com/office/drawing/2014/main" id="{E588A516-6077-4ABE-8F92-1D9AE409A60B}"/>
              </a:ext>
            </a:extLst>
          </p:cNvPr>
          <p:cNvSpPr/>
          <p:nvPr/>
        </p:nvSpPr>
        <p:spPr>
          <a:xfrm rot="14582983">
            <a:off x="4021502" y="3750052"/>
            <a:ext cx="177402" cy="354803"/>
          </a:xfrm>
          <a:prstGeom prst="downArrow">
            <a:avLst/>
          </a:prstGeom>
          <a:solidFill>
            <a:srgbClr val="C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24229732-096D-42F9-8157-1EBE275F0169}"/>
              </a:ext>
            </a:extLst>
          </p:cNvPr>
          <p:cNvSpPr/>
          <p:nvPr/>
        </p:nvSpPr>
        <p:spPr>
          <a:xfrm>
            <a:off x="7178964" y="2540375"/>
            <a:ext cx="133828" cy="132690"/>
          </a:xfrm>
          <a:prstGeom prst="ellipse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/>
          <a:lstStyle>
            <a:lvl1pPr marL="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DC71B2C-1896-49E3-A9C6-AF02814E754E}"/>
              </a:ext>
            </a:extLst>
          </p:cNvPr>
          <p:cNvSpPr/>
          <p:nvPr/>
        </p:nvSpPr>
        <p:spPr>
          <a:xfrm>
            <a:off x="7161968" y="4248263"/>
            <a:ext cx="133828" cy="132690"/>
          </a:xfrm>
          <a:prstGeom prst="ellipse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/>
          <a:lstStyle>
            <a:lvl1pPr marL="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DE5E978-C459-4E8F-9510-E94846424AC9}"/>
              </a:ext>
            </a:extLst>
          </p:cNvPr>
          <p:cNvSpPr/>
          <p:nvPr/>
        </p:nvSpPr>
        <p:spPr>
          <a:xfrm>
            <a:off x="7129891" y="5726233"/>
            <a:ext cx="133828" cy="132690"/>
          </a:xfrm>
          <a:prstGeom prst="ellipse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/>
          <a:lstStyle>
            <a:lvl1pPr marL="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BB06B6C-8C28-4AA3-8B9F-DF87713DC44F}"/>
              </a:ext>
            </a:extLst>
          </p:cNvPr>
          <p:cNvCxnSpPr>
            <a:stCxn id="43" idx="4"/>
            <a:endCxn id="44" idx="0"/>
          </p:cNvCxnSpPr>
          <p:nvPr/>
        </p:nvCxnSpPr>
        <p:spPr>
          <a:xfrm flipH="1">
            <a:off x="7228882" y="2673065"/>
            <a:ext cx="16996" cy="1575198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13CB73-E886-4A8C-BDBE-A7F6CF6CD11E}"/>
              </a:ext>
            </a:extLst>
          </p:cNvPr>
          <p:cNvCxnSpPr>
            <a:cxnSpLocks/>
            <a:stCxn id="44" idx="4"/>
            <a:endCxn id="45" idx="0"/>
          </p:cNvCxnSpPr>
          <p:nvPr/>
        </p:nvCxnSpPr>
        <p:spPr>
          <a:xfrm flipH="1">
            <a:off x="7196805" y="4380953"/>
            <a:ext cx="32077" cy="134528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F29A7953-B846-482D-AC40-83D41D5BCB86}"/>
              </a:ext>
            </a:extLst>
          </p:cNvPr>
          <p:cNvSpPr txBox="1"/>
          <p:nvPr/>
        </p:nvSpPr>
        <p:spPr>
          <a:xfrm>
            <a:off x="1867919" y="6305943"/>
            <a:ext cx="5750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Pour k-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: 300 composantes principales 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Pour DBSCAN, le meilleur compromis : 5 composantes principales 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6320878E-E188-4E18-B209-340F80548B44}"/>
              </a:ext>
            </a:extLst>
          </p:cNvPr>
          <p:cNvSpPr/>
          <p:nvPr/>
        </p:nvSpPr>
        <p:spPr>
          <a:xfrm>
            <a:off x="4493134" y="1759857"/>
            <a:ext cx="72043" cy="115571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2EE75461-E209-4D08-9663-C8CB045FA966}"/>
              </a:ext>
            </a:extLst>
          </p:cNvPr>
          <p:cNvSpPr/>
          <p:nvPr/>
        </p:nvSpPr>
        <p:spPr>
          <a:xfrm>
            <a:off x="4448763" y="3250803"/>
            <a:ext cx="72043" cy="113538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27CAC0FD-568B-418E-9DB3-77B2D1EC6A7B}"/>
              </a:ext>
            </a:extLst>
          </p:cNvPr>
          <p:cNvSpPr/>
          <p:nvPr/>
        </p:nvSpPr>
        <p:spPr>
          <a:xfrm>
            <a:off x="4493133" y="4757129"/>
            <a:ext cx="72043" cy="113538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AD867D1-F734-4815-9BB0-586818EEDA9D}"/>
              </a:ext>
            </a:extLst>
          </p:cNvPr>
          <p:cNvSpPr txBox="1"/>
          <p:nvPr/>
        </p:nvSpPr>
        <p:spPr>
          <a:xfrm>
            <a:off x="192153" y="1740689"/>
            <a:ext cx="2721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Garder les 80% ou 95% des composantes principales les plus importantes:</a:t>
            </a:r>
          </a:p>
        </p:txBody>
      </p:sp>
    </p:spTree>
    <p:extLst>
      <p:ext uri="{BB962C8B-B14F-4D97-AF65-F5344CB8AC3E}">
        <p14:creationId xmlns:p14="http://schemas.microsoft.com/office/powerpoint/2010/main" val="196180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18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03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IV. Segmentation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2728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2. La visualisation dans t-SNE</a:t>
            </a:r>
          </a:p>
        </p:txBody>
      </p: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8464548E-A4CC-4E7C-9DE9-BFB569F545A6}"/>
              </a:ext>
            </a:extLst>
          </p:cNvPr>
          <p:cNvGrpSpPr/>
          <p:nvPr/>
        </p:nvGrpSpPr>
        <p:grpSpPr>
          <a:xfrm>
            <a:off x="2435707" y="1175386"/>
            <a:ext cx="2520000" cy="5132624"/>
            <a:chOff x="307428" y="1398201"/>
            <a:chExt cx="3524604" cy="5064448"/>
          </a:xfrm>
        </p:grpSpPr>
        <p:sp>
          <p:nvSpPr>
            <p:cNvPr id="94" name="Rectangle : avec coins arrondis en haut 93">
              <a:extLst>
                <a:ext uri="{FF2B5EF4-FFF2-40B4-BE49-F238E27FC236}">
                  <a16:creationId xmlns:a16="http://schemas.microsoft.com/office/drawing/2014/main" id="{D120E473-9FFE-414F-A61D-4642B13D8162}"/>
                </a:ext>
              </a:extLst>
            </p:cNvPr>
            <p:cNvSpPr/>
            <p:nvPr/>
          </p:nvSpPr>
          <p:spPr>
            <a:xfrm rot="10800000">
              <a:off x="307428" y="1713832"/>
              <a:ext cx="3524596" cy="4748817"/>
            </a:xfrm>
            <a:prstGeom prst="round2SameRect">
              <a:avLst>
                <a:gd name="adj1" fmla="val 4482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Rectangle : avec coins arrondis en haut 94">
              <a:extLst>
                <a:ext uri="{FF2B5EF4-FFF2-40B4-BE49-F238E27FC236}">
                  <a16:creationId xmlns:a16="http://schemas.microsoft.com/office/drawing/2014/main" id="{7E581054-4208-448D-B7F6-AE87E85D8F0A}"/>
                </a:ext>
              </a:extLst>
            </p:cNvPr>
            <p:cNvSpPr/>
            <p:nvPr/>
          </p:nvSpPr>
          <p:spPr>
            <a:xfrm>
              <a:off x="307435" y="1398201"/>
              <a:ext cx="3524597" cy="3156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</a:t>
              </a:r>
              <a:r>
                <a:rPr lang="fr-FR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means</a:t>
              </a:r>
              <a:endPara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52419DEA-6EDF-4F59-839A-5A631F4DA482}"/>
              </a:ext>
            </a:extLst>
          </p:cNvPr>
          <p:cNvGrpSpPr/>
          <p:nvPr/>
        </p:nvGrpSpPr>
        <p:grpSpPr>
          <a:xfrm>
            <a:off x="5254750" y="1175387"/>
            <a:ext cx="2520000" cy="5132621"/>
            <a:chOff x="307428" y="1398202"/>
            <a:chExt cx="3524604" cy="4143862"/>
          </a:xfrm>
        </p:grpSpPr>
        <p:sp>
          <p:nvSpPr>
            <p:cNvPr id="97" name="Rectangle : avec coins arrondis en haut 96">
              <a:extLst>
                <a:ext uri="{FF2B5EF4-FFF2-40B4-BE49-F238E27FC236}">
                  <a16:creationId xmlns:a16="http://schemas.microsoft.com/office/drawing/2014/main" id="{CE2707A9-5A52-4CBE-8EA9-F7B243A0746F}"/>
                </a:ext>
              </a:extLst>
            </p:cNvPr>
            <p:cNvSpPr/>
            <p:nvPr/>
          </p:nvSpPr>
          <p:spPr>
            <a:xfrm rot="10800000">
              <a:off x="307428" y="1656458"/>
              <a:ext cx="3524596" cy="3885606"/>
            </a:xfrm>
            <a:prstGeom prst="round2SameRect">
              <a:avLst>
                <a:gd name="adj1" fmla="val 5042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Rectangle : avec coins arrondis en haut 97">
              <a:extLst>
                <a:ext uri="{FF2B5EF4-FFF2-40B4-BE49-F238E27FC236}">
                  <a16:creationId xmlns:a16="http://schemas.microsoft.com/office/drawing/2014/main" id="{355107B7-AA98-4B61-89DB-D47E449384CA}"/>
                </a:ext>
              </a:extLst>
            </p:cNvPr>
            <p:cNvSpPr/>
            <p:nvPr/>
          </p:nvSpPr>
          <p:spPr>
            <a:xfrm>
              <a:off x="307435" y="1398202"/>
              <a:ext cx="3524597" cy="258258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</a:p>
          </p:txBody>
        </p:sp>
      </p:grpSp>
      <p:sp>
        <p:nvSpPr>
          <p:cNvPr id="57" name="ZoneTexte 56">
            <a:extLst>
              <a:ext uri="{FF2B5EF4-FFF2-40B4-BE49-F238E27FC236}">
                <a16:creationId xmlns:a16="http://schemas.microsoft.com/office/drawing/2014/main" id="{76A20AB3-5D34-4CA3-BA73-4A913DA0951D}"/>
              </a:ext>
            </a:extLst>
          </p:cNvPr>
          <p:cNvSpPr txBox="1"/>
          <p:nvPr/>
        </p:nvSpPr>
        <p:spPr>
          <a:xfrm>
            <a:off x="543098" y="3744797"/>
            <a:ext cx="1693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300 composantes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DAC7995-6578-4613-BC72-A6935D7D473D}"/>
              </a:ext>
            </a:extLst>
          </p:cNvPr>
          <p:cNvSpPr txBox="1"/>
          <p:nvPr/>
        </p:nvSpPr>
        <p:spPr>
          <a:xfrm>
            <a:off x="2236204" y="6330167"/>
            <a:ext cx="5583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Cohérence entre t-SNE et k-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Les performances de DBSCAN sont insuffisantes (≈ 100 groupes)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6F006-DEF0-46A0-AB38-34138B9E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02" y="3178686"/>
            <a:ext cx="1887158" cy="144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83DE87F-1E97-4F98-BD48-6250933C52E5}"/>
              </a:ext>
            </a:extLst>
          </p:cNvPr>
          <p:cNvSpPr txBox="1"/>
          <p:nvPr/>
        </p:nvSpPr>
        <p:spPr>
          <a:xfrm>
            <a:off x="543098" y="5298125"/>
            <a:ext cx="1693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5 composantes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BB6E22D-06CC-4033-88C6-40993713A9B3}"/>
              </a:ext>
            </a:extLst>
          </p:cNvPr>
          <p:cNvSpPr txBox="1"/>
          <p:nvPr/>
        </p:nvSpPr>
        <p:spPr>
          <a:xfrm>
            <a:off x="301232" y="2078864"/>
            <a:ext cx="217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1038 composantes (nombre de produits)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EF29B56-0A20-4715-9DC5-98404E1F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184" y="1625358"/>
            <a:ext cx="1883368" cy="144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6EBA59-F84E-4697-BBF3-756DDD474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081" y="4732014"/>
            <a:ext cx="1879579" cy="144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412B4AD-D20C-4477-8E9F-42E6FCD9B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8"/>
          <a:stretch/>
        </p:blipFill>
        <p:spPr bwMode="auto">
          <a:xfrm>
            <a:off x="5515062" y="4732014"/>
            <a:ext cx="2004593" cy="144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9A0047C-FCE3-4631-B7E0-594DDB82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62" y="3176244"/>
            <a:ext cx="2033182" cy="144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E10BD15-5186-495B-96BE-2C18FA54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67" y="1620474"/>
            <a:ext cx="2033182" cy="144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A366BF9-ADFD-409F-9D6D-B0204C33E948}"/>
              </a:ext>
            </a:extLst>
          </p:cNvPr>
          <p:cNvSpPr/>
          <p:nvPr/>
        </p:nvSpPr>
        <p:spPr>
          <a:xfrm>
            <a:off x="2618448" y="3114502"/>
            <a:ext cx="2089266" cy="1551709"/>
          </a:xfrm>
          <a:prstGeom prst="roundRect">
            <a:avLst>
              <a:gd name="adj" fmla="val 7381"/>
            </a:avLst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5E1F048-408B-4617-8F17-0ED9EEAA325E}"/>
              </a:ext>
            </a:extLst>
          </p:cNvPr>
          <p:cNvSpPr/>
          <p:nvPr/>
        </p:nvSpPr>
        <p:spPr>
          <a:xfrm>
            <a:off x="5425440" y="4681089"/>
            <a:ext cx="2178612" cy="1551709"/>
          </a:xfrm>
          <a:prstGeom prst="roundRect">
            <a:avLst>
              <a:gd name="adj" fmla="val 7381"/>
            </a:avLst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48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19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03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IV. Segmentation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520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3. L’optimisation : rechercher les meilleures performances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F20A7C5-3F38-46FB-9646-61131E4F22B0}"/>
              </a:ext>
            </a:extLst>
          </p:cNvPr>
          <p:cNvGrpSpPr/>
          <p:nvPr/>
        </p:nvGrpSpPr>
        <p:grpSpPr>
          <a:xfrm>
            <a:off x="218749" y="1202321"/>
            <a:ext cx="4320000" cy="5150513"/>
            <a:chOff x="307428" y="1398201"/>
            <a:chExt cx="3524604" cy="5082100"/>
          </a:xfrm>
        </p:grpSpPr>
        <p:sp>
          <p:nvSpPr>
            <p:cNvPr id="7" name="Rectangle : avec coins arrondis en haut 6">
              <a:extLst>
                <a:ext uri="{FF2B5EF4-FFF2-40B4-BE49-F238E27FC236}">
                  <a16:creationId xmlns:a16="http://schemas.microsoft.com/office/drawing/2014/main" id="{28566B72-E2D0-45A5-BFC2-388D345224E8}"/>
                </a:ext>
              </a:extLst>
            </p:cNvPr>
            <p:cNvSpPr/>
            <p:nvPr/>
          </p:nvSpPr>
          <p:spPr>
            <a:xfrm rot="10800000">
              <a:off x="307428" y="1713830"/>
              <a:ext cx="3524596" cy="4766471"/>
            </a:xfrm>
            <a:prstGeom prst="round2SameRect">
              <a:avLst>
                <a:gd name="adj1" fmla="val 4482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Rectangle : avec coins arrondis en haut 7">
              <a:extLst>
                <a:ext uri="{FF2B5EF4-FFF2-40B4-BE49-F238E27FC236}">
                  <a16:creationId xmlns:a16="http://schemas.microsoft.com/office/drawing/2014/main" id="{791D44FD-8FDF-4B26-802C-8A35137A32BA}"/>
                </a:ext>
              </a:extLst>
            </p:cNvPr>
            <p:cNvSpPr/>
            <p:nvPr/>
          </p:nvSpPr>
          <p:spPr>
            <a:xfrm>
              <a:off x="307435" y="1398201"/>
              <a:ext cx="3524597" cy="3156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</a:t>
              </a:r>
              <a:r>
                <a:rPr lang="fr-FR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means</a:t>
              </a:r>
              <a:endPara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7DB1208-FA99-4E3F-B46A-1FAE5E6E97B1}"/>
              </a:ext>
            </a:extLst>
          </p:cNvPr>
          <p:cNvGrpSpPr/>
          <p:nvPr/>
        </p:nvGrpSpPr>
        <p:grpSpPr>
          <a:xfrm>
            <a:off x="4696187" y="1202322"/>
            <a:ext cx="4320000" cy="5150512"/>
            <a:chOff x="307428" y="1398201"/>
            <a:chExt cx="3524604" cy="5198477"/>
          </a:xfrm>
        </p:grpSpPr>
        <p:sp>
          <p:nvSpPr>
            <p:cNvPr id="10" name="Rectangle : avec coins arrondis en haut 9">
              <a:extLst>
                <a:ext uri="{FF2B5EF4-FFF2-40B4-BE49-F238E27FC236}">
                  <a16:creationId xmlns:a16="http://schemas.microsoft.com/office/drawing/2014/main" id="{4352A5B4-C12E-44BD-81C0-895E74771E19}"/>
                </a:ext>
              </a:extLst>
            </p:cNvPr>
            <p:cNvSpPr/>
            <p:nvPr/>
          </p:nvSpPr>
          <p:spPr>
            <a:xfrm rot="10800000">
              <a:off x="307428" y="1719064"/>
              <a:ext cx="3524596" cy="4877614"/>
            </a:xfrm>
            <a:prstGeom prst="round2SameRect">
              <a:avLst>
                <a:gd name="adj1" fmla="val 4914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Rectangle : avec coins arrondis en haut 12">
              <a:extLst>
                <a:ext uri="{FF2B5EF4-FFF2-40B4-BE49-F238E27FC236}">
                  <a16:creationId xmlns:a16="http://schemas.microsoft.com/office/drawing/2014/main" id="{B77C5593-3963-400B-A2F8-AFF636AAC681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DAD0B8D9-4A53-4AFD-9DF3-B655D15B7DB1}"/>
              </a:ext>
            </a:extLst>
          </p:cNvPr>
          <p:cNvSpPr txBox="1"/>
          <p:nvPr/>
        </p:nvSpPr>
        <p:spPr>
          <a:xfrm>
            <a:off x="217775" y="5134919"/>
            <a:ext cx="42489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Métriques semblables d’une combinaison à l’autre.</a:t>
            </a:r>
          </a:p>
          <a:p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Aucune combinaison ne se démarque par rapport aux autres.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502DD70-669E-4BF1-81C1-8E8380F053A8}"/>
              </a:ext>
            </a:extLst>
          </p:cNvPr>
          <p:cNvSpPr txBox="1"/>
          <p:nvPr/>
        </p:nvSpPr>
        <p:spPr>
          <a:xfrm>
            <a:off x="4743796" y="2642896"/>
            <a:ext cx="4181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Meilleurs scores obtenus pour </a:t>
            </a: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eps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0,1.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14587F24-214A-4F6E-90A6-FFC7AD999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1" t="58325" r="45629" b="2227"/>
          <a:stretch/>
        </p:blipFill>
        <p:spPr bwMode="auto">
          <a:xfrm>
            <a:off x="6074119" y="3269348"/>
            <a:ext cx="1564124" cy="1149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32A1953-9DF2-44D6-905D-1AA5F564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127" y="1616642"/>
            <a:ext cx="3990109" cy="707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4BA4DE81-7A18-47B3-9B51-DAF8BFD1B1CC}"/>
              </a:ext>
            </a:extLst>
          </p:cNvPr>
          <p:cNvSpPr txBox="1"/>
          <p:nvPr/>
        </p:nvSpPr>
        <p:spPr>
          <a:xfrm>
            <a:off x="2110282" y="3460854"/>
            <a:ext cx="233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Calinski-Harabasz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38DD57B-37C0-4945-B846-50E0C68B510F}"/>
              </a:ext>
            </a:extLst>
          </p:cNvPr>
          <p:cNvSpPr txBox="1"/>
          <p:nvPr/>
        </p:nvSpPr>
        <p:spPr>
          <a:xfrm>
            <a:off x="787708" y="3461114"/>
            <a:ext cx="92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Inertie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700A50B-5425-49B9-9B02-D4F5BA8BF117}"/>
              </a:ext>
            </a:extLst>
          </p:cNvPr>
          <p:cNvSpPr txBox="1"/>
          <p:nvPr/>
        </p:nvSpPr>
        <p:spPr>
          <a:xfrm>
            <a:off x="217765" y="4784775"/>
            <a:ext cx="2067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Davies-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Bouldin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D525640-F34D-4035-A8C9-832334CF0142}"/>
              </a:ext>
            </a:extLst>
          </p:cNvPr>
          <p:cNvSpPr txBox="1"/>
          <p:nvPr/>
        </p:nvSpPr>
        <p:spPr>
          <a:xfrm>
            <a:off x="2110282" y="4778778"/>
            <a:ext cx="233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Silhouette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611F0EC-9831-4E1B-B126-2F9E3CB71250}"/>
              </a:ext>
            </a:extLst>
          </p:cNvPr>
          <p:cNvSpPr txBox="1"/>
          <p:nvPr/>
        </p:nvSpPr>
        <p:spPr>
          <a:xfrm>
            <a:off x="4743796" y="4737257"/>
            <a:ext cx="41814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eps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est habituellement de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0,2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Pour </a:t>
            </a: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eps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0,1, les groupes formés seront plus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compacts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il y aura plus de points considérés comme du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bruit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7D2003B0-7103-43DB-88E1-273617F1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7" y="2424464"/>
            <a:ext cx="1532160" cy="103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CE674977-3EF6-41C9-BB0A-786E5D7E1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02" y="2418741"/>
            <a:ext cx="1496938" cy="103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E5E9D8F-ACCD-4F02-A9A4-51D8B93F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7" y="3744368"/>
            <a:ext cx="1532160" cy="1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21EE8A94-E638-4E95-994C-B69EE448B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02" y="3768631"/>
            <a:ext cx="1496088" cy="104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ACC287C-9CC2-4CD8-A117-D9A203F9D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414" y="1612796"/>
            <a:ext cx="3626658" cy="715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C78EDD9A-DD43-47E2-93AE-F9E3A5CDCE38}"/>
              </a:ext>
            </a:extLst>
          </p:cNvPr>
          <p:cNvSpPr txBox="1"/>
          <p:nvPr/>
        </p:nvSpPr>
        <p:spPr>
          <a:xfrm>
            <a:off x="2870922" y="6339666"/>
            <a:ext cx="3514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paramètres de référence pour k-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eps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= 0,1 pour DBSCAN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45C4A2AC-2939-43AB-9A59-0032E575C5E9}"/>
              </a:ext>
            </a:extLst>
          </p:cNvPr>
          <p:cNvSpPr/>
          <p:nvPr/>
        </p:nvSpPr>
        <p:spPr>
          <a:xfrm>
            <a:off x="5640956" y="2948247"/>
            <a:ext cx="1812789" cy="548640"/>
          </a:xfrm>
          <a:custGeom>
            <a:avLst/>
            <a:gdLst>
              <a:gd name="connsiteX0" fmla="*/ 1812789 w 1812789"/>
              <a:gd name="connsiteY0" fmla="*/ 0 h 548640"/>
              <a:gd name="connsiteX1" fmla="*/ 61575 w 1812789"/>
              <a:gd name="connsiteY1" fmla="*/ 249382 h 548640"/>
              <a:gd name="connsiteX2" fmla="*/ 565880 w 1812789"/>
              <a:gd name="connsiteY2" fmla="*/ 5486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2789" h="548640">
                <a:moveTo>
                  <a:pt x="1812789" y="0"/>
                </a:moveTo>
                <a:cubicBezTo>
                  <a:pt x="1041091" y="78971"/>
                  <a:pt x="269393" y="157942"/>
                  <a:pt x="61575" y="249382"/>
                </a:cubicBezTo>
                <a:cubicBezTo>
                  <a:pt x="-146243" y="340822"/>
                  <a:pt x="209818" y="444731"/>
                  <a:pt x="565880" y="548640"/>
                </a:cubicBezTo>
              </a:path>
            </a:pathLst>
          </a:cu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14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4B8EABE-CB0B-422D-B180-C104A9EDE7BA}"/>
              </a:ext>
            </a:extLst>
          </p:cNvPr>
          <p:cNvSpPr txBox="1"/>
          <p:nvPr/>
        </p:nvSpPr>
        <p:spPr>
          <a:xfrm>
            <a:off x="737062" y="99192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I. 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6A194E-A28E-4197-9276-9490D71F6EBC}"/>
              </a:ext>
            </a:extLst>
          </p:cNvPr>
          <p:cNvSpPr txBox="1"/>
          <p:nvPr/>
        </p:nvSpPr>
        <p:spPr>
          <a:xfrm>
            <a:off x="737062" y="1939877"/>
            <a:ext cx="2313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II. Traitement des images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62343E7-FD29-4071-ACCE-3698A7879E8E}"/>
              </a:ext>
            </a:extLst>
          </p:cNvPr>
          <p:cNvSpPr txBox="1"/>
          <p:nvPr/>
        </p:nvSpPr>
        <p:spPr>
          <a:xfrm>
            <a:off x="737062" y="2887828"/>
            <a:ext cx="2261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III. Traitement des textes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3B50F6-C000-4FB7-A10C-5C087D76A3FA}"/>
              </a:ext>
            </a:extLst>
          </p:cNvPr>
          <p:cNvSpPr txBox="1"/>
          <p:nvPr/>
        </p:nvSpPr>
        <p:spPr>
          <a:xfrm>
            <a:off x="737062" y="3835779"/>
            <a:ext cx="1620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IV. Segmentation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32E2276-0ACF-4616-B5E5-B7FB5FD6431A}"/>
              </a:ext>
            </a:extLst>
          </p:cNvPr>
          <p:cNvSpPr txBox="1"/>
          <p:nvPr/>
        </p:nvSpPr>
        <p:spPr>
          <a:xfrm>
            <a:off x="737062" y="4783728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V. Bilan et perspectives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024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20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03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IV. Segmentation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4. Le livrable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965F727-AC1E-48A5-8733-C798A0ACE6CB}"/>
              </a:ext>
            </a:extLst>
          </p:cNvPr>
          <p:cNvGrpSpPr/>
          <p:nvPr/>
        </p:nvGrpSpPr>
        <p:grpSpPr>
          <a:xfrm>
            <a:off x="87865" y="1576388"/>
            <a:ext cx="4450884" cy="4776447"/>
            <a:chOff x="307428" y="1398201"/>
            <a:chExt cx="3524604" cy="4776447"/>
          </a:xfrm>
        </p:grpSpPr>
        <p:sp>
          <p:nvSpPr>
            <p:cNvPr id="10" name="Rectangle : avec coins arrondis en haut 9">
              <a:extLst>
                <a:ext uri="{FF2B5EF4-FFF2-40B4-BE49-F238E27FC236}">
                  <a16:creationId xmlns:a16="http://schemas.microsoft.com/office/drawing/2014/main" id="{A386CCAC-CFC8-44FA-9280-37BBFD508918}"/>
                </a:ext>
              </a:extLst>
            </p:cNvPr>
            <p:cNvSpPr/>
            <p:nvPr/>
          </p:nvSpPr>
          <p:spPr>
            <a:xfrm rot="10800000">
              <a:off x="307428" y="1719063"/>
              <a:ext cx="3524596" cy="4455585"/>
            </a:xfrm>
            <a:prstGeom prst="round2SameRect">
              <a:avLst>
                <a:gd name="adj1" fmla="val 5042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Rectangle : avec coins arrondis en haut 12">
              <a:extLst>
                <a:ext uri="{FF2B5EF4-FFF2-40B4-BE49-F238E27FC236}">
                  <a16:creationId xmlns:a16="http://schemas.microsoft.com/office/drawing/2014/main" id="{42D31E81-515D-4E0C-B3F7-89CED9CB8F83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</a:t>
              </a:r>
              <a:r>
                <a:rPr lang="fr-FR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means</a:t>
              </a:r>
              <a:endPara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C73CEB8-6E95-44F8-8203-DF554D249ECC}"/>
              </a:ext>
            </a:extLst>
          </p:cNvPr>
          <p:cNvGrpSpPr/>
          <p:nvPr/>
        </p:nvGrpSpPr>
        <p:grpSpPr>
          <a:xfrm>
            <a:off x="4656925" y="1576388"/>
            <a:ext cx="4450884" cy="4776447"/>
            <a:chOff x="307428" y="1398201"/>
            <a:chExt cx="3524604" cy="4776447"/>
          </a:xfrm>
        </p:grpSpPr>
        <p:sp>
          <p:nvSpPr>
            <p:cNvPr id="15" name="Rectangle : avec coins arrondis en haut 14">
              <a:extLst>
                <a:ext uri="{FF2B5EF4-FFF2-40B4-BE49-F238E27FC236}">
                  <a16:creationId xmlns:a16="http://schemas.microsoft.com/office/drawing/2014/main" id="{B9ED9B72-237A-4A7A-8C7E-E900DA7E063D}"/>
                </a:ext>
              </a:extLst>
            </p:cNvPr>
            <p:cNvSpPr/>
            <p:nvPr/>
          </p:nvSpPr>
          <p:spPr>
            <a:xfrm rot="10800000">
              <a:off x="307428" y="1719063"/>
              <a:ext cx="3524596" cy="4455585"/>
            </a:xfrm>
            <a:prstGeom prst="round2SameRect">
              <a:avLst>
                <a:gd name="adj1" fmla="val 5042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avec coins arrondis en haut 15">
              <a:extLst>
                <a:ext uri="{FF2B5EF4-FFF2-40B4-BE49-F238E27FC236}">
                  <a16:creationId xmlns:a16="http://schemas.microsoft.com/office/drawing/2014/main" id="{57E687F3-85EF-40B7-AA26-E82343634DC3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3" name="Image 112">
            <a:extLst>
              <a:ext uri="{FF2B5EF4-FFF2-40B4-BE49-F238E27FC236}">
                <a16:creationId xmlns:a16="http://schemas.microsoft.com/office/drawing/2014/main" id="{C4AC3B97-1A16-462B-8721-DF9E5A45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12" y="4725984"/>
            <a:ext cx="1855952" cy="1444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id="{02165BE7-01C1-4396-B400-878281F4B447}"/>
              </a:ext>
            </a:extLst>
          </p:cNvPr>
          <p:cNvSpPr txBox="1"/>
          <p:nvPr/>
        </p:nvSpPr>
        <p:spPr>
          <a:xfrm>
            <a:off x="236538" y="1127225"/>
            <a:ext cx="642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Etude d’un échantillon de sept groupes, à raison de cinq photos par groupe.</a:t>
            </a:r>
          </a:p>
        </p:txBody>
      </p:sp>
      <p:pic>
        <p:nvPicPr>
          <p:cNvPr id="116" name="Image 115">
            <a:extLst>
              <a:ext uri="{FF2B5EF4-FFF2-40B4-BE49-F238E27FC236}">
                <a16:creationId xmlns:a16="http://schemas.microsoft.com/office/drawing/2014/main" id="{EC7D95CA-1FE4-4046-A5C5-2A917B03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7" y="2177509"/>
            <a:ext cx="4265744" cy="2398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7" name="ZoneTexte 116">
            <a:extLst>
              <a:ext uri="{FF2B5EF4-FFF2-40B4-BE49-F238E27FC236}">
                <a16:creationId xmlns:a16="http://schemas.microsoft.com/office/drawing/2014/main" id="{232C5D90-33CA-40B1-813E-EC37D9A7BD1A}"/>
              </a:ext>
            </a:extLst>
          </p:cNvPr>
          <p:cNvSpPr txBox="1"/>
          <p:nvPr/>
        </p:nvSpPr>
        <p:spPr>
          <a:xfrm>
            <a:off x="2086993" y="4822571"/>
            <a:ext cx="24734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Niveau de précision : </a:t>
            </a:r>
            <a:r>
              <a:rPr lang="fr-FR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46%</a:t>
            </a:r>
          </a:p>
          <a:p>
            <a:endParaRPr lang="fr-FR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Quelques mélanges entre groupes (par ex. groupe 0 et groupe 6).</a:t>
            </a: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03443EA6-168C-4E2D-AB9E-7220A6922505}"/>
              </a:ext>
            </a:extLst>
          </p:cNvPr>
          <p:cNvSpPr txBox="1"/>
          <p:nvPr/>
        </p:nvSpPr>
        <p:spPr>
          <a:xfrm>
            <a:off x="6581228" y="4822571"/>
            <a:ext cx="2593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Niveau de précision : 100%</a:t>
            </a:r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CA0D6201-7965-4029-9C6F-0916F27D4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507" y="2172468"/>
            <a:ext cx="4253306" cy="2398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03CD840C-4D3C-402C-ADC6-EED0577A764E}"/>
              </a:ext>
            </a:extLst>
          </p:cNvPr>
          <p:cNvSpPr txBox="1"/>
          <p:nvPr/>
        </p:nvSpPr>
        <p:spPr>
          <a:xfrm>
            <a:off x="6581228" y="5091760"/>
            <a:ext cx="24300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fr-F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95,6 %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du jeu de données considéré comme du bruit : inutilisable donc.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2. Groupes similaires.</a:t>
            </a:r>
          </a:p>
        </p:txBody>
      </p:sp>
      <p:pic>
        <p:nvPicPr>
          <p:cNvPr id="126" name="Image 125">
            <a:extLst>
              <a:ext uri="{FF2B5EF4-FFF2-40B4-BE49-F238E27FC236}">
                <a16:creationId xmlns:a16="http://schemas.microsoft.com/office/drawing/2014/main" id="{F2EA7315-EB18-4BF2-AA76-18FE2014A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518" y="4723939"/>
            <a:ext cx="1857710" cy="1448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7" name="Signe de multiplication 126">
            <a:extLst>
              <a:ext uri="{FF2B5EF4-FFF2-40B4-BE49-F238E27FC236}">
                <a16:creationId xmlns:a16="http://schemas.microsoft.com/office/drawing/2014/main" id="{A3F14A8C-11B4-40D5-9A69-0E41D891B4F7}"/>
              </a:ext>
            </a:extLst>
          </p:cNvPr>
          <p:cNvSpPr/>
          <p:nvPr/>
        </p:nvSpPr>
        <p:spPr>
          <a:xfrm>
            <a:off x="8460284" y="3202044"/>
            <a:ext cx="349134" cy="349134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1" name="Connecteur : en angle 140">
            <a:extLst>
              <a:ext uri="{FF2B5EF4-FFF2-40B4-BE49-F238E27FC236}">
                <a16:creationId xmlns:a16="http://schemas.microsoft.com/office/drawing/2014/main" id="{E799119B-C440-4E23-BB8C-B63D8900262C}"/>
              </a:ext>
            </a:extLst>
          </p:cNvPr>
          <p:cNvCxnSpPr>
            <a:cxnSpLocks/>
          </p:cNvCxnSpPr>
          <p:nvPr/>
        </p:nvCxnSpPr>
        <p:spPr>
          <a:xfrm rot="5400000">
            <a:off x="1407087" y="512979"/>
            <a:ext cx="741234" cy="2599172"/>
          </a:xfrm>
          <a:prstGeom prst="bentConnector3">
            <a:avLst>
              <a:gd name="adj1" fmla="val 75700"/>
            </a:avLst>
          </a:prstGeom>
          <a:ln w="31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Connecteur : en angle 142">
            <a:extLst>
              <a:ext uri="{FF2B5EF4-FFF2-40B4-BE49-F238E27FC236}">
                <a16:creationId xmlns:a16="http://schemas.microsoft.com/office/drawing/2014/main" id="{3DB05302-6277-461A-BD59-8DBA00CBDF9D}"/>
              </a:ext>
            </a:extLst>
          </p:cNvPr>
          <p:cNvCxnSpPr>
            <a:cxnSpLocks/>
          </p:cNvCxnSpPr>
          <p:nvPr/>
        </p:nvCxnSpPr>
        <p:spPr>
          <a:xfrm rot="5400000">
            <a:off x="1716918" y="822810"/>
            <a:ext cx="741234" cy="1979510"/>
          </a:xfrm>
          <a:prstGeom prst="bentConnector3">
            <a:avLst>
              <a:gd name="adj1" fmla="val 75700"/>
            </a:avLst>
          </a:prstGeom>
          <a:ln w="31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6" name="Connecteur : en angle 145">
            <a:extLst>
              <a:ext uri="{FF2B5EF4-FFF2-40B4-BE49-F238E27FC236}">
                <a16:creationId xmlns:a16="http://schemas.microsoft.com/office/drawing/2014/main" id="{A9295FC8-645E-4362-90BA-DB8F8731E6BC}"/>
              </a:ext>
            </a:extLst>
          </p:cNvPr>
          <p:cNvCxnSpPr>
            <a:cxnSpLocks/>
          </p:cNvCxnSpPr>
          <p:nvPr/>
        </p:nvCxnSpPr>
        <p:spPr>
          <a:xfrm rot="5400000">
            <a:off x="2024432" y="1130324"/>
            <a:ext cx="741234" cy="1364482"/>
          </a:xfrm>
          <a:prstGeom prst="bentConnector3">
            <a:avLst>
              <a:gd name="adj1" fmla="val 76214"/>
            </a:avLst>
          </a:prstGeom>
          <a:ln w="31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Connecteur : en angle 152">
            <a:extLst>
              <a:ext uri="{FF2B5EF4-FFF2-40B4-BE49-F238E27FC236}">
                <a16:creationId xmlns:a16="http://schemas.microsoft.com/office/drawing/2014/main" id="{7054B7AC-7A9B-4950-9DDA-64B3E5853B8F}"/>
              </a:ext>
            </a:extLst>
          </p:cNvPr>
          <p:cNvCxnSpPr>
            <a:cxnSpLocks/>
          </p:cNvCxnSpPr>
          <p:nvPr/>
        </p:nvCxnSpPr>
        <p:spPr>
          <a:xfrm rot="5400000">
            <a:off x="2321951" y="1427843"/>
            <a:ext cx="741234" cy="769445"/>
          </a:xfrm>
          <a:prstGeom prst="bentConnector3">
            <a:avLst>
              <a:gd name="adj1" fmla="val 75700"/>
            </a:avLst>
          </a:prstGeom>
          <a:ln w="31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6" name="Connecteur : en angle 155">
            <a:extLst>
              <a:ext uri="{FF2B5EF4-FFF2-40B4-BE49-F238E27FC236}">
                <a16:creationId xmlns:a16="http://schemas.microsoft.com/office/drawing/2014/main" id="{A2055E92-140D-4E3A-96AD-7FE00C6A5CFA}"/>
              </a:ext>
            </a:extLst>
          </p:cNvPr>
          <p:cNvCxnSpPr>
            <a:cxnSpLocks/>
          </p:cNvCxnSpPr>
          <p:nvPr/>
        </p:nvCxnSpPr>
        <p:spPr>
          <a:xfrm rot="5400000">
            <a:off x="2626111" y="1732003"/>
            <a:ext cx="741234" cy="161124"/>
          </a:xfrm>
          <a:prstGeom prst="bentConnector3">
            <a:avLst>
              <a:gd name="adj1" fmla="val 76214"/>
            </a:avLst>
          </a:prstGeom>
          <a:ln w="31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9" name="Connecteur : en angle 158">
            <a:extLst>
              <a:ext uri="{FF2B5EF4-FFF2-40B4-BE49-F238E27FC236}">
                <a16:creationId xmlns:a16="http://schemas.microsoft.com/office/drawing/2014/main" id="{54F23F7F-DFDB-403C-8CE9-239D240B6F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30271" y="1588966"/>
            <a:ext cx="741234" cy="447197"/>
          </a:xfrm>
          <a:prstGeom prst="bentConnector3">
            <a:avLst>
              <a:gd name="adj1" fmla="val 75701"/>
            </a:avLst>
          </a:prstGeom>
          <a:ln w="31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Connecteur : en angle 161">
            <a:extLst>
              <a:ext uri="{FF2B5EF4-FFF2-40B4-BE49-F238E27FC236}">
                <a16:creationId xmlns:a16="http://schemas.microsoft.com/office/drawing/2014/main" id="{17042B89-8813-4B0C-9C5D-46AC5598A9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34641" y="1284597"/>
            <a:ext cx="741234" cy="1055936"/>
          </a:xfrm>
          <a:prstGeom prst="bentConnector3">
            <a:avLst>
              <a:gd name="adj1" fmla="val 75700"/>
            </a:avLst>
          </a:prstGeom>
          <a:ln w="31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0280A8D5-EB26-414F-9DAE-C2493A22912D}"/>
              </a:ext>
            </a:extLst>
          </p:cNvPr>
          <p:cNvCxnSpPr>
            <a:cxnSpLocks/>
          </p:cNvCxnSpPr>
          <p:nvPr/>
        </p:nvCxnSpPr>
        <p:spPr>
          <a:xfrm>
            <a:off x="2571750" y="1441653"/>
            <a:ext cx="105537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8" name="ZoneTexte 177">
            <a:extLst>
              <a:ext uri="{FF2B5EF4-FFF2-40B4-BE49-F238E27FC236}">
                <a16:creationId xmlns:a16="http://schemas.microsoft.com/office/drawing/2014/main" id="{CA8EDFBC-D515-48AD-BC9E-0F0BC63A631D}"/>
              </a:ext>
            </a:extLst>
          </p:cNvPr>
          <p:cNvSpPr txBox="1"/>
          <p:nvPr/>
        </p:nvSpPr>
        <p:spPr>
          <a:xfrm>
            <a:off x="1076497" y="6415186"/>
            <a:ext cx="6991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k-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bien qu’imparfait, est plus adapté que DBSCAN pour ce jeu de données.</a:t>
            </a:r>
          </a:p>
        </p:txBody>
      </p:sp>
    </p:spTree>
    <p:extLst>
      <p:ext uri="{BB962C8B-B14F-4D97-AF65-F5344CB8AC3E}">
        <p14:creationId xmlns:p14="http://schemas.microsoft.com/office/powerpoint/2010/main" val="150766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DEDB65A9-436E-4290-941F-A7B46E1B82BD}"/>
              </a:ext>
            </a:extLst>
          </p:cNvPr>
          <p:cNvSpPr txBox="1"/>
          <p:nvPr/>
        </p:nvSpPr>
        <p:spPr>
          <a:xfrm>
            <a:off x="354676" y="219580"/>
            <a:ext cx="275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Bilan et perspectives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D144790-7484-4892-BDAE-91833859B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986343"/>
              </p:ext>
            </p:extLst>
          </p:nvPr>
        </p:nvGraphicFramePr>
        <p:xfrm>
          <a:off x="224134" y="1022533"/>
          <a:ext cx="8809522" cy="541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651">
                  <a:extLst>
                    <a:ext uri="{9D8B030D-6E8A-4147-A177-3AD203B41FA5}">
                      <a16:colId xmlns:a16="http://schemas.microsoft.com/office/drawing/2014/main" val="165590626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1655958238"/>
                    </a:ext>
                  </a:extLst>
                </a:gridCol>
                <a:gridCol w="6235038">
                  <a:extLst>
                    <a:ext uri="{9D8B030D-6E8A-4147-A177-3AD203B41FA5}">
                      <a16:colId xmlns:a16="http://schemas.microsoft.com/office/drawing/2014/main" val="479848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Sujet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Commentaire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7437214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endParaRPr lang="fr-FR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 jeu de données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Peu de données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(1050 produits), mais les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caractéristiques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sont exploitables dans l’ensemble.</a:t>
                      </a:r>
                    </a:p>
                    <a:p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 jeu de donnée est petit et limite l’efficacité des algorithmes.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2981279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endParaRPr lang="fr-FR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 images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Pour certaines images, l’algorithme ORB trouve des </a:t>
                      </a:r>
                      <a:r>
                        <a:rPr lang="fr-FR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keypoints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pertinents.</a:t>
                      </a:r>
                      <a:endParaRPr lang="fr-F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Pour d’autres images, ORB semble perturbé par du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bruit difficilement gommé par les filtres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8846682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endParaRPr lang="fr-FR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 textes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 données textuelles sont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exploitables.</a:t>
                      </a:r>
                    </a:p>
                    <a:p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fr-F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résultat du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nettoyage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est pertinent.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84757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endParaRPr lang="fr-FR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segmentation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réduction dimensionnelle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diffère d’un algorithme à l’autre.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k-</a:t>
                      </a:r>
                      <a:r>
                        <a:rPr lang="fr-FR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fournit les meilleurs résultats, avec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sur un échantillon.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DBSCAN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 semble pas adapté pour le jeu de données.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930562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endParaRPr lang="fr-FR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Perspectives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Enrichir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 jeu de données avec d’autre produits.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SIFT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n’a pas pu être utilisé, mais semble plus accessible dans sa version payante (</a:t>
                      </a:r>
                      <a:r>
                        <a:rPr lang="fr-F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opencv_contrib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5386963"/>
                  </a:ext>
                </a:extLst>
              </a:tr>
            </a:tbl>
          </a:graphicData>
        </a:graphic>
      </p:graphicFrame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403BD27-0471-4633-A03A-CEB315B4581A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62C33CE9-DD0E-4F41-89A0-EAD2BFAC1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35" t="5001" r="8991" b="7261"/>
          <a:stretch/>
        </p:blipFill>
        <p:spPr bwMode="auto">
          <a:xfrm>
            <a:off x="322138" y="2475421"/>
            <a:ext cx="720000" cy="10030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F1FDDD2-4D1B-4ACD-973C-8558D13F7D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1" y="3708519"/>
            <a:ext cx="1286875" cy="5153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FD38A4-ABE0-4A1F-BF5B-ED31CAA375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273" y="1678320"/>
            <a:ext cx="554183" cy="6428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64C9FB2-C3DA-4758-AED4-B609420C2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723" y="4593194"/>
            <a:ext cx="884629" cy="6763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7764C5F-D584-4774-AE85-866ECB09A0F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1273" y="5613148"/>
            <a:ext cx="551443" cy="6428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993969-CA6D-4666-AE7C-9F8761C22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022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7511587-EDEA-493F-BB33-A27C54A247F1}"/>
              </a:ext>
            </a:extLst>
          </p:cNvPr>
          <p:cNvSpPr txBox="1"/>
          <p:nvPr/>
        </p:nvSpPr>
        <p:spPr>
          <a:xfrm>
            <a:off x="354676" y="21677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Perspectives d’améliorations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31E652D4-6239-4B1D-850A-EEFDF3290299}"/>
              </a:ext>
            </a:extLst>
          </p:cNvPr>
          <p:cNvCxnSpPr/>
          <p:nvPr/>
        </p:nvCxnSpPr>
        <p:spPr>
          <a:xfrm>
            <a:off x="335281" y="731520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E655E838-9232-4115-AD74-992095A50BAE}"/>
              </a:ext>
            </a:extLst>
          </p:cNvPr>
          <p:cNvGrpSpPr/>
          <p:nvPr/>
        </p:nvGrpSpPr>
        <p:grpSpPr>
          <a:xfrm>
            <a:off x="168873" y="897521"/>
            <a:ext cx="4320000" cy="3641228"/>
            <a:chOff x="307428" y="1398201"/>
            <a:chExt cx="3524604" cy="3592862"/>
          </a:xfrm>
        </p:grpSpPr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832B22E9-17A2-4935-B95D-1B2DBF58A3B1}"/>
                </a:ext>
              </a:extLst>
            </p:cNvPr>
            <p:cNvSpPr/>
            <p:nvPr/>
          </p:nvSpPr>
          <p:spPr>
            <a:xfrm rot="10800000">
              <a:off x="307428" y="1713834"/>
              <a:ext cx="3524596" cy="3277229"/>
            </a:xfrm>
            <a:prstGeom prst="round2SameRect">
              <a:avLst>
                <a:gd name="adj1" fmla="val 4482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Rectangle : avec coins arrondis en haut 6">
              <a:extLst>
                <a:ext uri="{FF2B5EF4-FFF2-40B4-BE49-F238E27FC236}">
                  <a16:creationId xmlns:a16="http://schemas.microsoft.com/office/drawing/2014/main" id="{44B0032A-341B-4D25-A916-01FBA158AEF1}"/>
                </a:ext>
              </a:extLst>
            </p:cNvPr>
            <p:cNvSpPr/>
            <p:nvPr/>
          </p:nvSpPr>
          <p:spPr>
            <a:xfrm>
              <a:off x="307435" y="1398201"/>
              <a:ext cx="3524597" cy="3156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Réseaux de neurones VGG16 (</a:t>
              </a:r>
              <a:r>
                <a:rPr lang="fr-FR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Keras</a:t>
              </a:r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pic>
        <p:nvPicPr>
          <p:cNvPr id="8" name="Picture 16">
            <a:extLst>
              <a:ext uri="{FF2B5EF4-FFF2-40B4-BE49-F238E27FC236}">
                <a16:creationId xmlns:a16="http://schemas.microsoft.com/office/drawing/2014/main" id="{2F599A7C-C39E-42E5-9A94-3F0FE64E3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9690" y="1294734"/>
            <a:ext cx="2469881" cy="1607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CE29DBE8-E354-4124-93A7-083BDA72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1" y="1412440"/>
            <a:ext cx="1368000" cy="13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15AD863E-2743-4939-9A31-44D675A7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9690" y="2991491"/>
            <a:ext cx="2133614" cy="13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6875C94E-5E7D-44E9-BB62-B8016C93B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1" y="2991491"/>
            <a:ext cx="1368000" cy="13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1A1FCB69-77BD-434E-A19F-2EA8AE79D857}"/>
              </a:ext>
            </a:extLst>
          </p:cNvPr>
          <p:cNvGrpSpPr/>
          <p:nvPr/>
        </p:nvGrpSpPr>
        <p:grpSpPr>
          <a:xfrm>
            <a:off x="2067594" y="4616080"/>
            <a:ext cx="4320000" cy="2150478"/>
            <a:chOff x="307428" y="1398201"/>
            <a:chExt cx="3524604" cy="2121913"/>
          </a:xfrm>
        </p:grpSpPr>
        <p:sp>
          <p:nvSpPr>
            <p:cNvPr id="14" name="Rectangle : avec coins arrondis en haut 13">
              <a:extLst>
                <a:ext uri="{FF2B5EF4-FFF2-40B4-BE49-F238E27FC236}">
                  <a16:creationId xmlns:a16="http://schemas.microsoft.com/office/drawing/2014/main" id="{8097A555-FA7B-4389-98CA-D325640C10C3}"/>
                </a:ext>
              </a:extLst>
            </p:cNvPr>
            <p:cNvSpPr/>
            <p:nvPr/>
          </p:nvSpPr>
          <p:spPr>
            <a:xfrm rot="10800000">
              <a:off x="307428" y="1713833"/>
              <a:ext cx="3524596" cy="1806281"/>
            </a:xfrm>
            <a:prstGeom prst="round2SameRect">
              <a:avLst>
                <a:gd name="adj1" fmla="val 8115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 : avec coins arrondis en haut 14">
              <a:extLst>
                <a:ext uri="{FF2B5EF4-FFF2-40B4-BE49-F238E27FC236}">
                  <a16:creationId xmlns:a16="http://schemas.microsoft.com/office/drawing/2014/main" id="{D0D85F28-878E-4F59-AF50-75D6717E2ED6}"/>
                </a:ext>
              </a:extLst>
            </p:cNvPr>
            <p:cNvSpPr/>
            <p:nvPr/>
          </p:nvSpPr>
          <p:spPr>
            <a:xfrm>
              <a:off x="307435" y="1398201"/>
              <a:ext cx="3524597" cy="3156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Autres</a:t>
              </a:r>
              <a:r>
                <a:rPr lang="fr-F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algorithmes de segmentation</a:t>
              </a:r>
              <a:endPara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B21F063-6E91-4830-A015-E7B88D623310}"/>
              </a:ext>
            </a:extLst>
          </p:cNvPr>
          <p:cNvGrpSpPr/>
          <p:nvPr/>
        </p:nvGrpSpPr>
        <p:grpSpPr>
          <a:xfrm>
            <a:off x="4572001" y="909128"/>
            <a:ext cx="4320000" cy="3629616"/>
            <a:chOff x="307428" y="1398201"/>
            <a:chExt cx="3524604" cy="3581404"/>
          </a:xfrm>
        </p:grpSpPr>
        <p:sp>
          <p:nvSpPr>
            <p:cNvPr id="17" name="Rectangle : avec coins arrondis en haut 16">
              <a:extLst>
                <a:ext uri="{FF2B5EF4-FFF2-40B4-BE49-F238E27FC236}">
                  <a16:creationId xmlns:a16="http://schemas.microsoft.com/office/drawing/2014/main" id="{4F1B42C0-264B-40BD-915E-54C84C34BF3B}"/>
                </a:ext>
              </a:extLst>
            </p:cNvPr>
            <p:cNvSpPr/>
            <p:nvPr/>
          </p:nvSpPr>
          <p:spPr>
            <a:xfrm rot="10800000">
              <a:off x="307428" y="1713831"/>
              <a:ext cx="3524596" cy="3265774"/>
            </a:xfrm>
            <a:prstGeom prst="round2SameRect">
              <a:avLst>
                <a:gd name="adj1" fmla="val 5290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avec coins arrondis en haut 17">
              <a:extLst>
                <a:ext uri="{FF2B5EF4-FFF2-40B4-BE49-F238E27FC236}">
                  <a16:creationId xmlns:a16="http://schemas.microsoft.com/office/drawing/2014/main" id="{DAC3FE2B-CC4E-4814-B7EE-FD5759A0F827}"/>
                </a:ext>
              </a:extLst>
            </p:cNvPr>
            <p:cNvSpPr/>
            <p:nvPr/>
          </p:nvSpPr>
          <p:spPr>
            <a:xfrm>
              <a:off x="307435" y="1398201"/>
              <a:ext cx="3524597" cy="3156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Traitement spécifique aux images difficiles</a:t>
              </a:r>
              <a:endPara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4C9854F1-3298-47D9-BDB0-9D06735A7DD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263" y="3112564"/>
            <a:ext cx="1195456" cy="1019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EA40E9B-186A-41DA-919E-560F3E70D98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960" y="1548889"/>
            <a:ext cx="1644629" cy="1095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B9E1F3C-B5EF-47AF-9111-83E585F80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15" y="1984063"/>
            <a:ext cx="811921" cy="149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506C4BA2-0DBB-4F78-91AC-48FB397E87AE}"/>
              </a:ext>
            </a:extLst>
          </p:cNvPr>
          <p:cNvSpPr txBox="1"/>
          <p:nvPr/>
        </p:nvSpPr>
        <p:spPr>
          <a:xfrm>
            <a:off x="5234348" y="4188363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Objets brillants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3B293E5-460C-4E66-BDE8-980F63D98130}"/>
              </a:ext>
            </a:extLst>
          </p:cNvPr>
          <p:cNvSpPr txBox="1"/>
          <p:nvPr/>
        </p:nvSpPr>
        <p:spPr>
          <a:xfrm>
            <a:off x="5040129" y="2662950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Abondance de détails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B3B40E5-A09F-4C03-B505-B9C069CB3E2D}"/>
              </a:ext>
            </a:extLst>
          </p:cNvPr>
          <p:cNvSpPr txBox="1"/>
          <p:nvPr/>
        </p:nvSpPr>
        <p:spPr>
          <a:xfrm>
            <a:off x="7232845" y="3475913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Motifs floraux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96AB94-AF8D-4A73-8590-0C44BCB5DAC3}"/>
              </a:ext>
            </a:extLst>
          </p:cNvPr>
          <p:cNvSpPr txBox="1"/>
          <p:nvPr/>
        </p:nvSpPr>
        <p:spPr>
          <a:xfrm>
            <a:off x="2759219" y="639664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CAA3170-BF51-43EA-9BA2-37E7B499BB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6571" r="27557" b="6229"/>
          <a:stretch/>
        </p:blipFill>
        <p:spPr>
          <a:xfrm>
            <a:off x="2247106" y="5119912"/>
            <a:ext cx="1598423" cy="11810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A9259E66-7D80-4359-8AA3-509BAC3CFCED}"/>
              </a:ext>
            </a:extLst>
          </p:cNvPr>
          <p:cNvSpPr txBox="1"/>
          <p:nvPr/>
        </p:nvSpPr>
        <p:spPr>
          <a:xfrm>
            <a:off x="4477183" y="639664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Mixture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9F5B7F4-1C87-4F52-B288-D26A85415E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3436" y="5113569"/>
            <a:ext cx="1225170" cy="12351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FDD678-2A59-4531-906A-03F26CF2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03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71D3D04-7957-46BD-B94D-5ED65AB29887}"/>
              </a:ext>
            </a:extLst>
          </p:cNvPr>
          <p:cNvSpPr txBox="1"/>
          <p:nvPr/>
        </p:nvSpPr>
        <p:spPr>
          <a:xfrm>
            <a:off x="3370389" y="227491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Fin de la présentation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AC83B70-62AF-4021-968E-23D9E6C95B5F}"/>
              </a:ext>
            </a:extLst>
          </p:cNvPr>
          <p:cNvSpPr txBox="1"/>
          <p:nvPr/>
        </p:nvSpPr>
        <p:spPr>
          <a:xfrm>
            <a:off x="3171617" y="421969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Merci pour votre attention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1231EFC-A001-423A-BA9E-FEB7D4BCBF5E}"/>
              </a:ext>
            </a:extLst>
          </p:cNvPr>
          <p:cNvCxnSpPr>
            <a:cxnSpLocks/>
          </p:cNvCxnSpPr>
          <p:nvPr/>
        </p:nvCxnSpPr>
        <p:spPr>
          <a:xfrm>
            <a:off x="3829397" y="3429000"/>
            <a:ext cx="14852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145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F07450-3247-4420-AF08-8329C9B8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24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67FC2D9-64E7-468B-B8CC-5FABA7425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61" y="216138"/>
            <a:ext cx="7280565" cy="27459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091D395-0127-44DB-B178-1C502ACCB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10" y="3429000"/>
            <a:ext cx="6001380" cy="1993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42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BD34049E-D654-4E8B-9991-4C2B6EF70814}"/>
              </a:ext>
            </a:extLst>
          </p:cNvPr>
          <p:cNvGrpSpPr/>
          <p:nvPr/>
        </p:nvGrpSpPr>
        <p:grpSpPr>
          <a:xfrm>
            <a:off x="1017320" y="5467281"/>
            <a:ext cx="2880000" cy="1186721"/>
            <a:chOff x="307435" y="1398201"/>
            <a:chExt cx="3524597" cy="1186721"/>
          </a:xfrm>
        </p:grpSpPr>
        <p:sp>
          <p:nvSpPr>
            <p:cNvPr id="106" name="Rectangle : avec coins arrondis en haut 105">
              <a:extLst>
                <a:ext uri="{FF2B5EF4-FFF2-40B4-BE49-F238E27FC236}">
                  <a16:creationId xmlns:a16="http://schemas.microsoft.com/office/drawing/2014/main" id="{C19CE511-68AF-4DD9-8872-065C8B88DD8A}"/>
                </a:ext>
              </a:extLst>
            </p:cNvPr>
            <p:cNvSpPr/>
            <p:nvPr/>
          </p:nvSpPr>
          <p:spPr>
            <a:xfrm rot="10800000">
              <a:off x="307435" y="1719070"/>
              <a:ext cx="3524597" cy="865852"/>
            </a:xfrm>
            <a:prstGeom prst="round2SameRect">
              <a:avLst>
                <a:gd name="adj1" fmla="val 13191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107" name="Rectangle : avec coins arrondis en haut 106">
              <a:extLst>
                <a:ext uri="{FF2B5EF4-FFF2-40B4-BE49-F238E27FC236}">
                  <a16:creationId xmlns:a16="http://schemas.microsoft.com/office/drawing/2014/main" id="{2675372F-539A-48B3-AAA8-BB3DFEB50A33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Problématique</a:t>
              </a: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E92B3463-B8DF-492E-9D27-5722D378256E}"/>
              </a:ext>
            </a:extLst>
          </p:cNvPr>
          <p:cNvGrpSpPr/>
          <p:nvPr/>
        </p:nvGrpSpPr>
        <p:grpSpPr>
          <a:xfrm>
            <a:off x="5017950" y="5467281"/>
            <a:ext cx="2880000" cy="1186721"/>
            <a:chOff x="307435" y="1398201"/>
            <a:chExt cx="3524597" cy="1186721"/>
          </a:xfrm>
        </p:grpSpPr>
        <p:sp>
          <p:nvSpPr>
            <p:cNvPr id="109" name="Rectangle : avec coins arrondis en haut 108">
              <a:extLst>
                <a:ext uri="{FF2B5EF4-FFF2-40B4-BE49-F238E27FC236}">
                  <a16:creationId xmlns:a16="http://schemas.microsoft.com/office/drawing/2014/main" id="{A58281C1-923B-462F-8337-41D61407E101}"/>
                </a:ext>
              </a:extLst>
            </p:cNvPr>
            <p:cNvSpPr/>
            <p:nvPr/>
          </p:nvSpPr>
          <p:spPr>
            <a:xfrm rot="10800000">
              <a:off x="307435" y="1719070"/>
              <a:ext cx="3524597" cy="865852"/>
            </a:xfrm>
            <a:prstGeom prst="round2SameRect">
              <a:avLst>
                <a:gd name="adj1" fmla="val 15111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Rectangle : avec coins arrondis en haut 109">
              <a:extLst>
                <a:ext uri="{FF2B5EF4-FFF2-40B4-BE49-F238E27FC236}">
                  <a16:creationId xmlns:a16="http://schemas.microsoft.com/office/drawing/2014/main" id="{AC3B79A0-0A60-44E4-B305-00E17C3FB746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Projet</a:t>
              </a: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95F8F5E7-B236-477F-B7EC-E2D35CE5B5F1}"/>
              </a:ext>
            </a:extLst>
          </p:cNvPr>
          <p:cNvGrpSpPr/>
          <p:nvPr/>
        </p:nvGrpSpPr>
        <p:grpSpPr>
          <a:xfrm>
            <a:off x="187477" y="1180789"/>
            <a:ext cx="8604000" cy="4192721"/>
            <a:chOff x="307435" y="1398201"/>
            <a:chExt cx="3524597" cy="4192721"/>
          </a:xfrm>
        </p:grpSpPr>
        <p:sp>
          <p:nvSpPr>
            <p:cNvPr id="115" name="Rectangle : avec coins arrondis en haut 114">
              <a:extLst>
                <a:ext uri="{FF2B5EF4-FFF2-40B4-BE49-F238E27FC236}">
                  <a16:creationId xmlns:a16="http://schemas.microsoft.com/office/drawing/2014/main" id="{5F89324D-9F88-49CD-B6EF-70C96AD8AB31}"/>
                </a:ext>
              </a:extLst>
            </p:cNvPr>
            <p:cNvSpPr/>
            <p:nvPr/>
          </p:nvSpPr>
          <p:spPr>
            <a:xfrm rot="10800000">
              <a:off x="307435" y="1719069"/>
              <a:ext cx="3524597" cy="3871853"/>
            </a:xfrm>
            <a:prstGeom prst="round2SameRect">
              <a:avLst>
                <a:gd name="adj1" fmla="val 3566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116" name="Rectangle : avec coins arrondis en haut 115">
              <a:extLst>
                <a:ext uri="{FF2B5EF4-FFF2-40B4-BE49-F238E27FC236}">
                  <a16:creationId xmlns:a16="http://schemas.microsoft.com/office/drawing/2014/main" id="{357BE929-8633-4CDA-93CA-F31422CD5B2E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Activité de l’entreprise : une place de marché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3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Introduction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530714D6-EE6D-4816-88A3-E61EA03BD711}"/>
              </a:ext>
            </a:extLst>
          </p:cNvPr>
          <p:cNvSpPr txBox="1"/>
          <p:nvPr/>
        </p:nvSpPr>
        <p:spPr>
          <a:xfrm>
            <a:off x="617777" y="799178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1. L'entreprise et son besoin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2B7089B-BC90-4D2E-B18B-FB3B7E0C758B}"/>
              </a:ext>
            </a:extLst>
          </p:cNvPr>
          <p:cNvSpPr txBox="1"/>
          <p:nvPr/>
        </p:nvSpPr>
        <p:spPr>
          <a:xfrm>
            <a:off x="1808850" y="4586108"/>
            <a:ext cx="132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Entrées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manuelles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48D2032-FEF7-4030-94A1-F11907537901}"/>
              </a:ext>
            </a:extLst>
          </p:cNvPr>
          <p:cNvSpPr txBox="1"/>
          <p:nvPr/>
        </p:nvSpPr>
        <p:spPr>
          <a:xfrm>
            <a:off x="5017949" y="5833131"/>
            <a:ext cx="28800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Etudier la faisabilité d’une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des produits, avec un niveau de précision suffisant.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B34AAC8-6D84-4F2C-B849-FD23BC4277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20" y="2940586"/>
            <a:ext cx="604744" cy="674984"/>
          </a:xfrm>
          <a:prstGeom prst="rect">
            <a:avLst/>
          </a:prstGeom>
          <a:effectLst/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83E65D5-A8AD-40EC-A283-F10E423EF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207" y="2940586"/>
            <a:ext cx="604744" cy="674984"/>
          </a:xfrm>
          <a:prstGeom prst="rect">
            <a:avLst/>
          </a:prstGeom>
          <a:effectLst/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874A769-0596-4FC3-BBFC-8A39E27D54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776" y="1586495"/>
            <a:ext cx="519800" cy="985730"/>
          </a:xfrm>
          <a:prstGeom prst="rect">
            <a:avLst/>
          </a:prstGeom>
          <a:effectLst/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B4CF30EB-B002-498D-B824-E48BEA11D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026" y="2963140"/>
            <a:ext cx="2201838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Catégorie du produit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4CA8026-9152-427C-A3D6-26B8BFFE8644}"/>
              </a:ext>
            </a:extLst>
          </p:cNvPr>
          <p:cNvSpPr txBox="1"/>
          <p:nvPr/>
        </p:nvSpPr>
        <p:spPr>
          <a:xfrm>
            <a:off x="3712664" y="4733197"/>
            <a:ext cx="2201839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Description du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produit</a:t>
            </a: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9A99036-8D2C-4975-8942-FF0A846CB11C}"/>
              </a:ext>
            </a:extLst>
          </p:cNvPr>
          <p:cNvSpPr txBox="1"/>
          <p:nvPr/>
        </p:nvSpPr>
        <p:spPr>
          <a:xfrm>
            <a:off x="3712664" y="3858952"/>
            <a:ext cx="2201838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techniques du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produit</a:t>
            </a: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F52760-6D53-4B65-AD91-E938898B98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6529" y="4179546"/>
            <a:ext cx="720313" cy="430938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5118DCD-1A05-4DD0-BEA9-AB228ABEF0C2}"/>
              </a:ext>
            </a:extLst>
          </p:cNvPr>
          <p:cNvCxnSpPr>
            <a:cxnSpLocks/>
          </p:cNvCxnSpPr>
          <p:nvPr/>
        </p:nvCxnSpPr>
        <p:spPr>
          <a:xfrm>
            <a:off x="1290475" y="3492055"/>
            <a:ext cx="829816" cy="634433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CA96840-9627-4C76-8E19-7F9357441970}"/>
              </a:ext>
            </a:extLst>
          </p:cNvPr>
          <p:cNvCxnSpPr>
            <a:cxnSpLocks/>
          </p:cNvCxnSpPr>
          <p:nvPr/>
        </p:nvCxnSpPr>
        <p:spPr>
          <a:xfrm flipV="1">
            <a:off x="2991411" y="3977184"/>
            <a:ext cx="619213" cy="335658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5A30528-3DD5-43EA-889C-B0DC36DEEDC6}"/>
              </a:ext>
            </a:extLst>
          </p:cNvPr>
          <p:cNvCxnSpPr>
            <a:cxnSpLocks/>
          </p:cNvCxnSpPr>
          <p:nvPr/>
        </p:nvCxnSpPr>
        <p:spPr>
          <a:xfrm>
            <a:off x="2991411" y="4492254"/>
            <a:ext cx="660647" cy="348364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8F7A0C20-0421-4D60-A4AB-0ACC7F404722}"/>
              </a:ext>
            </a:extLst>
          </p:cNvPr>
          <p:cNvCxnSpPr>
            <a:cxnSpLocks/>
          </p:cNvCxnSpPr>
          <p:nvPr/>
        </p:nvCxnSpPr>
        <p:spPr>
          <a:xfrm flipV="1">
            <a:off x="1290475" y="2222018"/>
            <a:ext cx="2981530" cy="861039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77F5B81-AA2F-4ED2-9B42-2087648E067F}"/>
              </a:ext>
            </a:extLst>
          </p:cNvPr>
          <p:cNvCxnSpPr>
            <a:cxnSpLocks/>
          </p:cNvCxnSpPr>
          <p:nvPr/>
        </p:nvCxnSpPr>
        <p:spPr>
          <a:xfrm>
            <a:off x="6009072" y="3122031"/>
            <a:ext cx="1543606" cy="131490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D4228378-72D4-42E4-A9ED-7E5F2F8632AB}"/>
              </a:ext>
            </a:extLst>
          </p:cNvPr>
          <p:cNvCxnSpPr>
            <a:cxnSpLocks/>
          </p:cNvCxnSpPr>
          <p:nvPr/>
        </p:nvCxnSpPr>
        <p:spPr>
          <a:xfrm flipV="1">
            <a:off x="6009071" y="3492700"/>
            <a:ext cx="1543607" cy="391930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EB7FC640-8B56-463B-93F2-827CFC6D8578}"/>
              </a:ext>
            </a:extLst>
          </p:cNvPr>
          <p:cNvCxnSpPr>
            <a:cxnSpLocks/>
          </p:cNvCxnSpPr>
          <p:nvPr/>
        </p:nvCxnSpPr>
        <p:spPr>
          <a:xfrm flipV="1">
            <a:off x="6009071" y="3713518"/>
            <a:ext cx="1599845" cy="1142790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96D22A0-8051-435E-B831-AD5CC1BFA903}"/>
              </a:ext>
            </a:extLst>
          </p:cNvPr>
          <p:cNvCxnSpPr>
            <a:cxnSpLocks/>
          </p:cNvCxnSpPr>
          <p:nvPr/>
        </p:nvCxnSpPr>
        <p:spPr>
          <a:xfrm>
            <a:off x="5094105" y="2397219"/>
            <a:ext cx="2458573" cy="637377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C7FCCF52-EAE8-4C96-AE12-09D665713307}"/>
              </a:ext>
            </a:extLst>
          </p:cNvPr>
          <p:cNvSpPr txBox="1"/>
          <p:nvPr/>
        </p:nvSpPr>
        <p:spPr>
          <a:xfrm>
            <a:off x="315883" y="2623808"/>
            <a:ext cx="1132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Vendeur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5001714-78B6-44CA-BDF8-4557A0FFF66C}"/>
              </a:ext>
            </a:extLst>
          </p:cNvPr>
          <p:cNvSpPr txBox="1"/>
          <p:nvPr/>
        </p:nvSpPr>
        <p:spPr>
          <a:xfrm>
            <a:off x="7444495" y="2666818"/>
            <a:ext cx="1132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Acheteur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E258414-3BD1-4508-BEA6-9A86301E0CA1}"/>
              </a:ext>
            </a:extLst>
          </p:cNvPr>
          <p:cNvSpPr txBox="1"/>
          <p:nvPr/>
        </p:nvSpPr>
        <p:spPr>
          <a:xfrm>
            <a:off x="2091741" y="2080452"/>
            <a:ext cx="972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Photo du produit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8817132D-5189-4588-9603-7D01FB3A1FF8}"/>
              </a:ext>
            </a:extLst>
          </p:cNvPr>
          <p:cNvSpPr txBox="1"/>
          <p:nvPr/>
        </p:nvSpPr>
        <p:spPr>
          <a:xfrm>
            <a:off x="1033364" y="5833131"/>
            <a:ext cx="27644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Difficulté à garantir la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 fiabilité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des entrées manuelles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C55FABD2-BADF-474E-B7D9-F9D149EFF2BA}"/>
              </a:ext>
            </a:extLst>
          </p:cNvPr>
          <p:cNvCxnSpPr>
            <a:cxnSpLocks/>
          </p:cNvCxnSpPr>
          <p:nvPr/>
        </p:nvCxnSpPr>
        <p:spPr>
          <a:xfrm>
            <a:off x="3999332" y="6094741"/>
            <a:ext cx="883010" cy="0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13529FBA-4598-4C4C-A197-C767A969D099}"/>
              </a:ext>
            </a:extLst>
          </p:cNvPr>
          <p:cNvSpPr txBox="1"/>
          <p:nvPr/>
        </p:nvSpPr>
        <p:spPr>
          <a:xfrm>
            <a:off x="1943001" y="3262927"/>
            <a:ext cx="1225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Catégorie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0E3FC641-7E2E-44AA-AE2E-5D77D3FA63FE}"/>
              </a:ext>
            </a:extLst>
          </p:cNvPr>
          <p:cNvCxnSpPr>
            <a:cxnSpLocks/>
          </p:cNvCxnSpPr>
          <p:nvPr/>
        </p:nvCxnSpPr>
        <p:spPr>
          <a:xfrm flipV="1">
            <a:off x="1320393" y="3136565"/>
            <a:ext cx="2301531" cy="146061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65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59CB5BBF-D9C3-44C9-8D05-5AD3B59837BA}"/>
              </a:ext>
            </a:extLst>
          </p:cNvPr>
          <p:cNvGrpSpPr/>
          <p:nvPr/>
        </p:nvGrpSpPr>
        <p:grpSpPr>
          <a:xfrm>
            <a:off x="4850781" y="4768532"/>
            <a:ext cx="2434220" cy="1976101"/>
            <a:chOff x="307434" y="1398201"/>
            <a:chExt cx="3524598" cy="1768933"/>
          </a:xfrm>
        </p:grpSpPr>
        <p:sp>
          <p:nvSpPr>
            <p:cNvPr id="116" name="Rectangle : avec coins arrondis en haut 115">
              <a:extLst>
                <a:ext uri="{FF2B5EF4-FFF2-40B4-BE49-F238E27FC236}">
                  <a16:creationId xmlns:a16="http://schemas.microsoft.com/office/drawing/2014/main" id="{0D95784A-825D-4B3F-9D22-0A71DAF3D7B9}"/>
                </a:ext>
              </a:extLst>
            </p:cNvPr>
            <p:cNvSpPr/>
            <p:nvPr/>
          </p:nvSpPr>
          <p:spPr>
            <a:xfrm rot="10800000">
              <a:off x="307434" y="1679904"/>
              <a:ext cx="3524597" cy="1487230"/>
            </a:xfrm>
            <a:prstGeom prst="round2SameRect">
              <a:avLst>
                <a:gd name="adj1" fmla="val 11253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118" name="Rectangle : avec coins arrondis en haut 117">
              <a:extLst>
                <a:ext uri="{FF2B5EF4-FFF2-40B4-BE49-F238E27FC236}">
                  <a16:creationId xmlns:a16="http://schemas.microsoft.com/office/drawing/2014/main" id="{3FA35B55-CB59-4856-A8C9-408ADE830367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Groupe 5</a:t>
              </a: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730AA856-1724-485C-BF10-56673C9B71B0}"/>
              </a:ext>
            </a:extLst>
          </p:cNvPr>
          <p:cNvGrpSpPr/>
          <p:nvPr/>
        </p:nvGrpSpPr>
        <p:grpSpPr>
          <a:xfrm>
            <a:off x="1279118" y="4745375"/>
            <a:ext cx="2434220" cy="1976101"/>
            <a:chOff x="307434" y="1398201"/>
            <a:chExt cx="3524598" cy="1768933"/>
          </a:xfrm>
        </p:grpSpPr>
        <p:sp>
          <p:nvSpPr>
            <p:cNvPr id="112" name="Rectangle : avec coins arrondis en haut 111">
              <a:extLst>
                <a:ext uri="{FF2B5EF4-FFF2-40B4-BE49-F238E27FC236}">
                  <a16:creationId xmlns:a16="http://schemas.microsoft.com/office/drawing/2014/main" id="{59699E00-49B0-4529-A22B-9A85C8C6CBAB}"/>
                </a:ext>
              </a:extLst>
            </p:cNvPr>
            <p:cNvSpPr/>
            <p:nvPr/>
          </p:nvSpPr>
          <p:spPr>
            <a:xfrm rot="10800000">
              <a:off x="307434" y="1683517"/>
              <a:ext cx="3524597" cy="1483617"/>
            </a:xfrm>
            <a:prstGeom prst="round2SameRect">
              <a:avLst>
                <a:gd name="adj1" fmla="val 11253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113" name="Rectangle : avec coins arrondis en haut 112">
              <a:extLst>
                <a:ext uri="{FF2B5EF4-FFF2-40B4-BE49-F238E27FC236}">
                  <a16:creationId xmlns:a16="http://schemas.microsoft.com/office/drawing/2014/main" id="{4087349E-03F7-4509-AA56-950A42D42C2E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Groupe 4</a:t>
              </a: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C2D9AD7E-3A62-494F-A809-257640F5DAC5}"/>
              </a:ext>
            </a:extLst>
          </p:cNvPr>
          <p:cNvGrpSpPr/>
          <p:nvPr/>
        </p:nvGrpSpPr>
        <p:grpSpPr>
          <a:xfrm>
            <a:off x="6213670" y="2651387"/>
            <a:ext cx="2434220" cy="1976101"/>
            <a:chOff x="307434" y="1398201"/>
            <a:chExt cx="3524598" cy="1768933"/>
          </a:xfrm>
        </p:grpSpPr>
        <p:sp>
          <p:nvSpPr>
            <p:cNvPr id="109" name="Rectangle : avec coins arrondis en haut 108">
              <a:extLst>
                <a:ext uri="{FF2B5EF4-FFF2-40B4-BE49-F238E27FC236}">
                  <a16:creationId xmlns:a16="http://schemas.microsoft.com/office/drawing/2014/main" id="{0F469458-2B3C-40C7-8212-D98EA2AE1174}"/>
                </a:ext>
              </a:extLst>
            </p:cNvPr>
            <p:cNvSpPr/>
            <p:nvPr/>
          </p:nvSpPr>
          <p:spPr>
            <a:xfrm rot="10800000">
              <a:off x="307434" y="1688234"/>
              <a:ext cx="3524597" cy="1478900"/>
            </a:xfrm>
            <a:prstGeom prst="round2SameRect">
              <a:avLst>
                <a:gd name="adj1" fmla="val 11253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110" name="Rectangle : avec coins arrondis en haut 109">
              <a:extLst>
                <a:ext uri="{FF2B5EF4-FFF2-40B4-BE49-F238E27FC236}">
                  <a16:creationId xmlns:a16="http://schemas.microsoft.com/office/drawing/2014/main" id="{6BB24841-6D3A-4A8A-9647-73BE32CE51DE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Groupe 3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A42A96AB-B8B4-4E8C-886C-A23C77A1A6B8}"/>
              </a:ext>
            </a:extLst>
          </p:cNvPr>
          <p:cNvGrpSpPr/>
          <p:nvPr/>
        </p:nvGrpSpPr>
        <p:grpSpPr>
          <a:xfrm>
            <a:off x="2854025" y="2599881"/>
            <a:ext cx="1997448" cy="1976101"/>
            <a:chOff x="307435" y="1398201"/>
            <a:chExt cx="3524597" cy="1768933"/>
          </a:xfrm>
        </p:grpSpPr>
        <p:sp>
          <p:nvSpPr>
            <p:cNvPr id="106" name="Rectangle : avec coins arrondis en haut 105">
              <a:extLst>
                <a:ext uri="{FF2B5EF4-FFF2-40B4-BE49-F238E27FC236}">
                  <a16:creationId xmlns:a16="http://schemas.microsoft.com/office/drawing/2014/main" id="{0AAAD871-5FF3-4291-98A8-ED61AE2E3535}"/>
                </a:ext>
              </a:extLst>
            </p:cNvPr>
            <p:cNvSpPr/>
            <p:nvPr/>
          </p:nvSpPr>
          <p:spPr>
            <a:xfrm rot="10800000">
              <a:off x="307435" y="1683516"/>
              <a:ext cx="3524597" cy="1483618"/>
            </a:xfrm>
            <a:prstGeom prst="round2SameRect">
              <a:avLst>
                <a:gd name="adj1" fmla="val 11253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107" name="Rectangle : avec coins arrondis en haut 106">
              <a:extLst>
                <a:ext uri="{FF2B5EF4-FFF2-40B4-BE49-F238E27FC236}">
                  <a16:creationId xmlns:a16="http://schemas.microsoft.com/office/drawing/2014/main" id="{70E73FE7-3A3D-4FFC-973A-145F3B906653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Groupe 2</a:t>
              </a:r>
            </a:p>
          </p:txBody>
        </p: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8FDD154F-8387-4AEE-94A2-0094FFC04337}"/>
              </a:ext>
            </a:extLst>
          </p:cNvPr>
          <p:cNvGrpSpPr/>
          <p:nvPr/>
        </p:nvGrpSpPr>
        <p:grpSpPr>
          <a:xfrm>
            <a:off x="433847" y="2639596"/>
            <a:ext cx="1707594" cy="1976101"/>
            <a:chOff x="307435" y="1398201"/>
            <a:chExt cx="3524597" cy="1768933"/>
          </a:xfrm>
        </p:grpSpPr>
        <p:sp>
          <p:nvSpPr>
            <p:cNvPr id="103" name="Rectangle : avec coins arrondis en haut 102">
              <a:extLst>
                <a:ext uri="{FF2B5EF4-FFF2-40B4-BE49-F238E27FC236}">
                  <a16:creationId xmlns:a16="http://schemas.microsoft.com/office/drawing/2014/main" id="{FF579EF1-B9F2-4CFA-BEBB-8C56D08FA8F2}"/>
                </a:ext>
              </a:extLst>
            </p:cNvPr>
            <p:cNvSpPr/>
            <p:nvPr/>
          </p:nvSpPr>
          <p:spPr>
            <a:xfrm rot="10800000">
              <a:off x="307435" y="1683516"/>
              <a:ext cx="3524597" cy="1483618"/>
            </a:xfrm>
            <a:prstGeom prst="round2SameRect">
              <a:avLst>
                <a:gd name="adj1" fmla="val 11253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104" name="Rectangle : avec coins arrondis en haut 103">
              <a:extLst>
                <a:ext uri="{FF2B5EF4-FFF2-40B4-BE49-F238E27FC236}">
                  <a16:creationId xmlns:a16="http://schemas.microsoft.com/office/drawing/2014/main" id="{F5EE7FAE-3439-4A63-8328-97AAE5FD118B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Groupe 1</a:t>
              </a:r>
            </a:p>
          </p:txBody>
        </p:sp>
      </p:grp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377A6911-B04D-4A10-924D-37FBC5203990}"/>
              </a:ext>
            </a:extLst>
          </p:cNvPr>
          <p:cNvSpPr/>
          <p:nvPr/>
        </p:nvSpPr>
        <p:spPr>
          <a:xfrm>
            <a:off x="1200220" y="1152096"/>
            <a:ext cx="1488170" cy="1318404"/>
          </a:xfrm>
          <a:prstGeom prst="roundRect">
            <a:avLst>
              <a:gd name="adj" fmla="val 963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4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I. Introduction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" name="Image 60">
            <a:extLst>
              <a:ext uri="{FF2B5EF4-FFF2-40B4-BE49-F238E27FC236}">
                <a16:creationId xmlns:a16="http://schemas.microsoft.com/office/drawing/2014/main" id="{EA720DD9-8B12-4C61-A9AA-DB5AEA2070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758" y="6019253"/>
            <a:ext cx="671771" cy="447847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39E3744F-8DE5-408B-A6F4-5FE2D64756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312" y="5311906"/>
            <a:ext cx="671771" cy="589445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BBAEA1C0-73FA-4774-B23D-AF4E7DAA5B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946" y="5444949"/>
            <a:ext cx="671771" cy="497112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79640335-EE04-4431-9178-2CDD3D88F43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007" y="5993274"/>
            <a:ext cx="671771" cy="560257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0ABDE8F7-D797-4CB8-B128-0C2D1B502E8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380" y="1528999"/>
            <a:ext cx="671771" cy="774643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9C4C55A6-B2C0-4341-B433-182DC9EB581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877" y="5289190"/>
            <a:ext cx="671771" cy="519095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78150760-81CB-4CF4-A25B-5691C54B903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047" y="5999097"/>
            <a:ext cx="671771" cy="591159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D4B60EE0-AE11-4FFD-A3D1-CBBBAC5234E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491" y="3981610"/>
            <a:ext cx="671771" cy="461843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692460F9-E940-4CED-8AF4-170CB607471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940" y="3107920"/>
            <a:ext cx="671771" cy="403062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8">
            <a:extLst>
              <a:ext uri="{FF2B5EF4-FFF2-40B4-BE49-F238E27FC236}">
                <a16:creationId xmlns:a16="http://schemas.microsoft.com/office/drawing/2014/main" id="{349D6F09-02C0-478B-A35A-B2A46FDE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334" y="3309451"/>
            <a:ext cx="671771" cy="62322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C3A29EAD-37F1-4E04-A679-4088E2A6D04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606" y="3567767"/>
            <a:ext cx="671771" cy="379915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5C1FC417-4C3C-44D4-A3A7-FBF182DC9147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212" y="3121349"/>
            <a:ext cx="671771" cy="447847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02CF9A3-AD5C-4E57-88E7-CBC108E613C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817" y="3614085"/>
            <a:ext cx="671771" cy="334666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9F4FEE6F-7C46-4B40-A90A-DCB8E0A4AAF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467" y="3988140"/>
            <a:ext cx="671771" cy="356998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AB14C0F8-1BAC-4907-BFF1-B9018E493BE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66" y="3909878"/>
            <a:ext cx="671771" cy="600925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04DC422D-4D27-43FB-9B1A-CDA0621A1E2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66" y="3032289"/>
            <a:ext cx="671771" cy="821054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09B3AC74-54BF-42A4-89A5-97F6DDC03A2C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42" y="3490590"/>
            <a:ext cx="671771" cy="492835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8A2E172F-1EB1-4E89-89C8-C6343CD306D4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346" y="5992029"/>
            <a:ext cx="256390" cy="693978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3B9F5FB1-A0EA-4FCB-A2CA-A50A6814D9CE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781" y="5137279"/>
            <a:ext cx="998721" cy="693978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99740DCD-DD39-4748-8D13-CE4356514875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656" y="5547805"/>
            <a:ext cx="560644" cy="693978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55E9EBC6-26C6-4A28-9025-CFC8FC866450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919" y="5874736"/>
            <a:ext cx="425796" cy="693978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240BF655-1F36-44E0-8B3C-2FF767DD5F72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744" y="5251717"/>
            <a:ext cx="494805" cy="693978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12866060-0107-43B7-A44D-F815373F276B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980" y="5874736"/>
            <a:ext cx="496224" cy="693978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14D270FF-81F4-4EEA-BDB0-FFA527CA8E8C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3710" y="3359681"/>
            <a:ext cx="813247" cy="450376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BFDA330B-E894-4855-AD14-D90ED11F5253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6717" y="3902453"/>
            <a:ext cx="767232" cy="509490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19714B07-43EE-488E-9E11-48E8FEF039BD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237" y="3607451"/>
            <a:ext cx="737325" cy="632965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8DDC4CBF-49B2-4350-AABC-C49F8F0F4B2A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237" y="3013907"/>
            <a:ext cx="767232" cy="548022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217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2. Le livrable recherché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850772D3-697E-4831-B428-159D9E345DD0}"/>
              </a:ext>
            </a:extLst>
          </p:cNvPr>
          <p:cNvSpPr txBox="1"/>
          <p:nvPr/>
        </p:nvSpPr>
        <p:spPr>
          <a:xfrm>
            <a:off x="1188836" y="1189160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Nouveau produit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06D499A5-CFD2-443A-8D06-3817B2D4951C}"/>
              </a:ext>
            </a:extLst>
          </p:cNvPr>
          <p:cNvCxnSpPr>
            <a:cxnSpLocks/>
          </p:cNvCxnSpPr>
          <p:nvPr/>
        </p:nvCxnSpPr>
        <p:spPr>
          <a:xfrm>
            <a:off x="2787020" y="1755636"/>
            <a:ext cx="458211" cy="99874"/>
          </a:xfrm>
          <a:prstGeom prst="straightConnector1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D072206D-34BC-4A5E-9CB6-4A206E8D2C8A}"/>
              </a:ext>
            </a:extLst>
          </p:cNvPr>
          <p:cNvSpPr txBox="1"/>
          <p:nvPr/>
        </p:nvSpPr>
        <p:spPr>
          <a:xfrm>
            <a:off x="5117718" y="1157072"/>
            <a:ext cx="3677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« 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Avec un niveau de précision suffisant 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» :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fixer une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limite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au nombre d’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erreurs d’affectation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EC1921DE-2336-470A-B91F-48F24C9CCA23}"/>
              </a:ext>
            </a:extLst>
          </p:cNvPr>
          <p:cNvSpPr/>
          <p:nvPr/>
        </p:nvSpPr>
        <p:spPr>
          <a:xfrm>
            <a:off x="4704895" y="2174701"/>
            <a:ext cx="581891" cy="2483346"/>
          </a:xfrm>
          <a:custGeom>
            <a:avLst/>
            <a:gdLst>
              <a:gd name="connsiteX0" fmla="*/ 0 w 581891"/>
              <a:gd name="connsiteY0" fmla="*/ 0 h 2576946"/>
              <a:gd name="connsiteX1" fmla="*/ 482138 w 581891"/>
              <a:gd name="connsiteY1" fmla="*/ 1285702 h 2576946"/>
              <a:gd name="connsiteX2" fmla="*/ 581891 w 581891"/>
              <a:gd name="connsiteY2" fmla="*/ 2576946 h 257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1" h="2576946">
                <a:moveTo>
                  <a:pt x="0" y="0"/>
                </a:moveTo>
                <a:cubicBezTo>
                  <a:pt x="192578" y="428105"/>
                  <a:pt x="385156" y="856211"/>
                  <a:pt x="482138" y="1285702"/>
                </a:cubicBezTo>
                <a:cubicBezTo>
                  <a:pt x="579120" y="1715193"/>
                  <a:pt x="580505" y="2146069"/>
                  <a:pt x="581891" y="2576946"/>
                </a:cubicBezTo>
              </a:path>
            </a:pathLst>
          </a:cu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173EAAD-4398-4BF0-BEC4-36F6DC746C40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820" y="1517158"/>
            <a:ext cx="671771" cy="2009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F0C1BED-A3FB-4C94-9912-9415F94F35A5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820" y="1714573"/>
            <a:ext cx="671771" cy="29152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8A7C4E2-9DE5-4848-93B0-D1FA38702385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820" y="2017170"/>
            <a:ext cx="671771" cy="15753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C398DD7-0BED-4963-B691-41231425ED71}"/>
              </a:ext>
            </a:extLst>
          </p:cNvPr>
          <p:cNvPicPr>
            <a:picLocks noChangeAspect="1"/>
          </p:cNvPicPr>
          <p:nvPr/>
        </p:nvPicPr>
        <p:blipFill>
          <a:blip r:embed="rId3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820" y="2181871"/>
            <a:ext cx="679586" cy="157532"/>
          </a:xfrm>
          <a:prstGeom prst="rect">
            <a:avLst/>
          </a:prstGeom>
        </p:spPr>
      </p:pic>
      <p:sp>
        <p:nvSpPr>
          <p:cNvPr id="101" name="Rectangle : coins arrondis 100">
            <a:extLst>
              <a:ext uri="{FF2B5EF4-FFF2-40B4-BE49-F238E27FC236}">
                <a16:creationId xmlns:a16="http://schemas.microsoft.com/office/drawing/2014/main" id="{31DB7106-0EC2-45B0-806B-C6EC9F294974}"/>
              </a:ext>
            </a:extLst>
          </p:cNvPr>
          <p:cNvSpPr/>
          <p:nvPr/>
        </p:nvSpPr>
        <p:spPr>
          <a:xfrm>
            <a:off x="3353636" y="1634965"/>
            <a:ext cx="1342009" cy="528634"/>
          </a:xfrm>
          <a:prstGeom prst="roundRect">
            <a:avLst>
              <a:gd name="adj" fmla="val 1696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Algorithme de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5558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>
            <a:extLst>
              <a:ext uri="{FF2B5EF4-FFF2-40B4-BE49-F238E27FC236}">
                <a16:creationId xmlns:a16="http://schemas.microsoft.com/office/drawing/2014/main" id="{2F346992-6F27-4D96-A8C0-D34E0C0B78E4}"/>
              </a:ext>
            </a:extLst>
          </p:cNvPr>
          <p:cNvGrpSpPr/>
          <p:nvPr/>
        </p:nvGrpSpPr>
        <p:grpSpPr>
          <a:xfrm>
            <a:off x="3011654" y="1818966"/>
            <a:ext cx="5881339" cy="1322436"/>
            <a:chOff x="307435" y="1398201"/>
            <a:chExt cx="3524597" cy="1322436"/>
          </a:xfrm>
        </p:grpSpPr>
        <p:sp>
          <p:nvSpPr>
            <p:cNvPr id="43" name="Rectangle : avec coins arrondis en haut 42">
              <a:extLst>
                <a:ext uri="{FF2B5EF4-FFF2-40B4-BE49-F238E27FC236}">
                  <a16:creationId xmlns:a16="http://schemas.microsoft.com/office/drawing/2014/main" id="{481A806D-E186-4963-9B9E-8FB1647DAAED}"/>
                </a:ext>
              </a:extLst>
            </p:cNvPr>
            <p:cNvSpPr/>
            <p:nvPr/>
          </p:nvSpPr>
          <p:spPr>
            <a:xfrm rot="10800000">
              <a:off x="307435" y="1719069"/>
              <a:ext cx="3524597" cy="1001568"/>
            </a:xfrm>
            <a:prstGeom prst="round2SameRect">
              <a:avLst>
                <a:gd name="adj1" fmla="val 12817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44" name="Rectangle : avec coins arrondis en haut 43">
              <a:extLst>
                <a:ext uri="{FF2B5EF4-FFF2-40B4-BE49-F238E27FC236}">
                  <a16:creationId xmlns:a16="http://schemas.microsoft.com/office/drawing/2014/main" id="{85462FFE-7215-45F5-8622-F49C3B390DB2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 table principale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A766008-7666-48E2-B711-F2C6D546C176}"/>
              </a:ext>
            </a:extLst>
          </p:cNvPr>
          <p:cNvGrpSpPr/>
          <p:nvPr/>
        </p:nvGrpSpPr>
        <p:grpSpPr>
          <a:xfrm>
            <a:off x="3011655" y="3515713"/>
            <a:ext cx="4381289" cy="3195963"/>
            <a:chOff x="307435" y="1398201"/>
            <a:chExt cx="3524597" cy="3195963"/>
          </a:xfrm>
        </p:grpSpPr>
        <p:sp>
          <p:nvSpPr>
            <p:cNvPr id="21" name="Rectangle : avec coins arrondis en haut 20">
              <a:extLst>
                <a:ext uri="{FF2B5EF4-FFF2-40B4-BE49-F238E27FC236}">
                  <a16:creationId xmlns:a16="http://schemas.microsoft.com/office/drawing/2014/main" id="{E7E0B9F4-AA09-4666-92C0-26117E00E876}"/>
                </a:ext>
              </a:extLst>
            </p:cNvPr>
            <p:cNvSpPr/>
            <p:nvPr/>
          </p:nvSpPr>
          <p:spPr>
            <a:xfrm rot="10800000">
              <a:off x="307435" y="1719069"/>
              <a:ext cx="3524597" cy="2875095"/>
            </a:xfrm>
            <a:prstGeom prst="round2SameRect">
              <a:avLst>
                <a:gd name="adj1" fmla="val 4517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22" name="Rectangle : avec coins arrondis en haut 21">
              <a:extLst>
                <a:ext uri="{FF2B5EF4-FFF2-40B4-BE49-F238E27FC236}">
                  <a16:creationId xmlns:a16="http://schemas.microsoft.com/office/drawing/2014/main" id="{B0769E85-E772-4B5F-AE0C-3433A2376585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 banque d’image associée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5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I. Introduction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530714D6-EE6D-4816-88A3-E61EA03BD711}"/>
              </a:ext>
            </a:extLst>
          </p:cNvPr>
          <p:cNvSpPr txBox="1"/>
          <p:nvPr/>
        </p:nvSpPr>
        <p:spPr>
          <a:xfrm>
            <a:off x="617777" y="799178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3. Le jeu de données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FF7D5CC-E913-4034-BE89-302F2B8A5B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2874" y="2485397"/>
            <a:ext cx="5694135" cy="52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650B84-87F6-469A-9C80-B043822DC4B8}"/>
              </a:ext>
            </a:extLst>
          </p:cNvPr>
          <p:cNvSpPr txBox="1"/>
          <p:nvPr/>
        </p:nvSpPr>
        <p:spPr>
          <a:xfrm>
            <a:off x="513496" y="1172515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15 caractéristiques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5CA6C2-AB7D-4052-B708-4987D9070304}"/>
              </a:ext>
            </a:extLst>
          </p:cNvPr>
          <p:cNvSpPr txBox="1"/>
          <p:nvPr/>
        </p:nvSpPr>
        <p:spPr>
          <a:xfrm>
            <a:off x="-7326" y="3515713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1050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produits</a:t>
            </a:r>
          </a:p>
        </p:txBody>
      </p: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160F55DB-4F22-495D-9644-1EFFE13B1EFF}"/>
              </a:ext>
            </a:extLst>
          </p:cNvPr>
          <p:cNvCxnSpPr>
            <a:cxnSpLocks/>
          </p:cNvCxnSpPr>
          <p:nvPr/>
        </p:nvCxnSpPr>
        <p:spPr>
          <a:xfrm>
            <a:off x="1899942" y="2499513"/>
            <a:ext cx="992887" cy="345939"/>
          </a:xfrm>
          <a:prstGeom prst="straightConnector1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7" name="Image 166">
            <a:extLst>
              <a:ext uri="{FF2B5EF4-FFF2-40B4-BE49-F238E27FC236}">
                <a16:creationId xmlns:a16="http://schemas.microsoft.com/office/drawing/2014/main" id="{799C922F-A50E-47AA-98D0-060446D4EB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23" y="1749707"/>
            <a:ext cx="853514" cy="378594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428C677-BD93-45F3-AD77-5A5C06C053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2606" y="3952101"/>
            <a:ext cx="3115213" cy="2644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C9269A2-D3E5-4874-A6F3-94CD55A3EDC4}"/>
              </a:ext>
            </a:extLst>
          </p:cNvPr>
          <p:cNvSpPr txBox="1"/>
          <p:nvPr/>
        </p:nvSpPr>
        <p:spPr>
          <a:xfrm>
            <a:off x="4685206" y="2162192"/>
            <a:ext cx="4124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Dates, prix, descriptions, identifiants, marques, …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94F1D2D-7C4F-426F-8220-FD2D69EBFAFE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>
            <a:off x="1067242" y="3891347"/>
            <a:ext cx="3614090" cy="894359"/>
          </a:xfrm>
          <a:prstGeom prst="straightConnector1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A6D36BDF-23ED-455E-929A-9EA435A041AB}"/>
              </a:ext>
            </a:extLst>
          </p:cNvPr>
          <p:cNvSpPr/>
          <p:nvPr/>
        </p:nvSpPr>
        <p:spPr>
          <a:xfrm>
            <a:off x="4681332" y="4732712"/>
            <a:ext cx="883920" cy="10598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965B0E-D605-435C-9DEE-A707C72FCB05}"/>
              </a:ext>
            </a:extLst>
          </p:cNvPr>
          <p:cNvSpPr/>
          <p:nvPr/>
        </p:nvSpPr>
        <p:spPr>
          <a:xfrm>
            <a:off x="1008822" y="3860232"/>
            <a:ext cx="58420" cy="62229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67257E-8C30-46A4-8F44-6F91890D8AC8}"/>
              </a:ext>
            </a:extLst>
          </p:cNvPr>
          <p:cNvSpPr/>
          <p:nvPr/>
        </p:nvSpPr>
        <p:spPr>
          <a:xfrm>
            <a:off x="1008822" y="3992696"/>
            <a:ext cx="58420" cy="62229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61E6D12-1B03-4400-AA09-AE95572CBD38}"/>
              </a:ext>
            </a:extLst>
          </p:cNvPr>
          <p:cNvCxnSpPr>
            <a:cxnSpLocks/>
            <a:stCxn id="35" idx="3"/>
            <a:endCxn id="39" idx="2"/>
          </p:cNvCxnSpPr>
          <p:nvPr/>
        </p:nvCxnSpPr>
        <p:spPr>
          <a:xfrm>
            <a:off x="1067242" y="4023811"/>
            <a:ext cx="2546889" cy="1650365"/>
          </a:xfrm>
          <a:prstGeom prst="straightConnector1">
            <a:avLst/>
          </a:pr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1F7932AB-B7E6-4694-B06E-6990CC77EC87}"/>
              </a:ext>
            </a:extLst>
          </p:cNvPr>
          <p:cNvSpPr/>
          <p:nvPr/>
        </p:nvSpPr>
        <p:spPr>
          <a:xfrm>
            <a:off x="3614131" y="5621182"/>
            <a:ext cx="883920" cy="10598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ccolade ouvrante 45">
            <a:extLst>
              <a:ext uri="{FF2B5EF4-FFF2-40B4-BE49-F238E27FC236}">
                <a16:creationId xmlns:a16="http://schemas.microsoft.com/office/drawing/2014/main" id="{DF57338F-9A05-494A-8312-E91CC23AC8F3}"/>
              </a:ext>
            </a:extLst>
          </p:cNvPr>
          <p:cNvSpPr/>
          <p:nvPr/>
        </p:nvSpPr>
        <p:spPr>
          <a:xfrm rot="16200000" flipH="1">
            <a:off x="1343299" y="1171521"/>
            <a:ext cx="184564" cy="853516"/>
          </a:xfrm>
          <a:prstGeom prst="leftBrace">
            <a:avLst>
              <a:gd name="adj1" fmla="val 4436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Accolade ouvrante 46">
            <a:extLst>
              <a:ext uri="{FF2B5EF4-FFF2-40B4-BE49-F238E27FC236}">
                <a16:creationId xmlns:a16="http://schemas.microsoft.com/office/drawing/2014/main" id="{1E0B64BF-8C11-426D-A619-ACC4B823C6CD}"/>
              </a:ext>
            </a:extLst>
          </p:cNvPr>
          <p:cNvSpPr/>
          <p:nvPr/>
        </p:nvSpPr>
        <p:spPr>
          <a:xfrm rot="10800000" flipH="1">
            <a:off x="749357" y="1818966"/>
            <a:ext cx="184564" cy="3716685"/>
          </a:xfrm>
          <a:prstGeom prst="leftBrace">
            <a:avLst>
              <a:gd name="adj1" fmla="val 4436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965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e 54">
            <a:extLst>
              <a:ext uri="{FF2B5EF4-FFF2-40B4-BE49-F238E27FC236}">
                <a16:creationId xmlns:a16="http://schemas.microsoft.com/office/drawing/2014/main" id="{373CAE01-F171-434C-9D87-DB29224A010B}"/>
              </a:ext>
            </a:extLst>
          </p:cNvPr>
          <p:cNvGrpSpPr/>
          <p:nvPr/>
        </p:nvGrpSpPr>
        <p:grpSpPr>
          <a:xfrm>
            <a:off x="3132000" y="4483028"/>
            <a:ext cx="2880000" cy="958268"/>
            <a:chOff x="307435" y="1398201"/>
            <a:chExt cx="3524597" cy="857806"/>
          </a:xfrm>
        </p:grpSpPr>
        <p:sp>
          <p:nvSpPr>
            <p:cNvPr id="56" name="Rectangle : avec coins arrondis en haut 55">
              <a:extLst>
                <a:ext uri="{FF2B5EF4-FFF2-40B4-BE49-F238E27FC236}">
                  <a16:creationId xmlns:a16="http://schemas.microsoft.com/office/drawing/2014/main" id="{6E345C94-F6C6-467F-9B42-4B5DAA676EDC}"/>
                </a:ext>
              </a:extLst>
            </p:cNvPr>
            <p:cNvSpPr/>
            <p:nvPr/>
          </p:nvSpPr>
          <p:spPr>
            <a:xfrm rot="10800000">
              <a:off x="307435" y="1688234"/>
              <a:ext cx="3524597" cy="567773"/>
            </a:xfrm>
            <a:prstGeom prst="round2SameRect">
              <a:avLst>
                <a:gd name="adj1" fmla="val 20814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57" name="Rectangle : avec coins arrondis en haut 56">
              <a:extLst>
                <a:ext uri="{FF2B5EF4-FFF2-40B4-BE49-F238E27FC236}">
                  <a16:creationId xmlns:a16="http://schemas.microsoft.com/office/drawing/2014/main" id="{0D2B43AD-6139-4583-97D9-7E5616F4D3DC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Identifiants</a:t>
              </a:r>
              <a:endPara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D4531C5F-9359-487B-A1EF-190ABF73E0AE}"/>
              </a:ext>
            </a:extLst>
          </p:cNvPr>
          <p:cNvGrpSpPr/>
          <p:nvPr/>
        </p:nvGrpSpPr>
        <p:grpSpPr>
          <a:xfrm>
            <a:off x="3132000" y="2410003"/>
            <a:ext cx="2880000" cy="1014978"/>
            <a:chOff x="307435" y="1398201"/>
            <a:chExt cx="3524597" cy="908571"/>
          </a:xfrm>
        </p:grpSpPr>
        <p:sp>
          <p:nvSpPr>
            <p:cNvPr id="53" name="Rectangle : avec coins arrondis en haut 52">
              <a:extLst>
                <a:ext uri="{FF2B5EF4-FFF2-40B4-BE49-F238E27FC236}">
                  <a16:creationId xmlns:a16="http://schemas.microsoft.com/office/drawing/2014/main" id="{FD61B491-5524-4761-827E-276443ECBBF2}"/>
                </a:ext>
              </a:extLst>
            </p:cNvPr>
            <p:cNvSpPr/>
            <p:nvPr/>
          </p:nvSpPr>
          <p:spPr>
            <a:xfrm rot="10800000">
              <a:off x="307435" y="1688234"/>
              <a:ext cx="3524597" cy="618538"/>
            </a:xfrm>
            <a:prstGeom prst="round2SameRect">
              <a:avLst>
                <a:gd name="adj1" fmla="val 21873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54" name="Rectangle : avec coins arrondis en haut 53">
              <a:extLst>
                <a:ext uri="{FF2B5EF4-FFF2-40B4-BE49-F238E27FC236}">
                  <a16:creationId xmlns:a16="http://schemas.microsoft.com/office/drawing/2014/main" id="{5F4D002D-AACA-4376-8AD0-010AB502F444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Dates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993E87BD-0878-45AC-BFD0-68D209A1F250}"/>
              </a:ext>
            </a:extLst>
          </p:cNvPr>
          <p:cNvGrpSpPr/>
          <p:nvPr/>
        </p:nvGrpSpPr>
        <p:grpSpPr>
          <a:xfrm>
            <a:off x="3132000" y="1340831"/>
            <a:ext cx="2880000" cy="1020749"/>
            <a:chOff x="307435" y="1398201"/>
            <a:chExt cx="3524597" cy="913737"/>
          </a:xfrm>
        </p:grpSpPr>
        <p:sp>
          <p:nvSpPr>
            <p:cNvPr id="44" name="Rectangle : avec coins arrondis en haut 43">
              <a:extLst>
                <a:ext uri="{FF2B5EF4-FFF2-40B4-BE49-F238E27FC236}">
                  <a16:creationId xmlns:a16="http://schemas.microsoft.com/office/drawing/2014/main" id="{B3DB616E-ABCA-4A76-9032-B060616360AC}"/>
                </a:ext>
              </a:extLst>
            </p:cNvPr>
            <p:cNvSpPr/>
            <p:nvPr/>
          </p:nvSpPr>
          <p:spPr>
            <a:xfrm rot="10800000">
              <a:off x="307435" y="1688233"/>
              <a:ext cx="3524597" cy="623705"/>
            </a:xfrm>
            <a:prstGeom prst="round2SameRect">
              <a:avLst>
                <a:gd name="adj1" fmla="val 16628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45" name="Rectangle : avec coins arrondis en haut 44">
              <a:extLst>
                <a:ext uri="{FF2B5EF4-FFF2-40B4-BE49-F238E27FC236}">
                  <a16:creationId xmlns:a16="http://schemas.microsoft.com/office/drawing/2014/main" id="{5B5DE4F8-AC44-45AE-8E33-0AA7D4D5A8B4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Données numériques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4ED3890-2621-4D21-852A-3989C6DCFBB2}"/>
              </a:ext>
            </a:extLst>
          </p:cNvPr>
          <p:cNvGrpSpPr/>
          <p:nvPr/>
        </p:nvGrpSpPr>
        <p:grpSpPr>
          <a:xfrm>
            <a:off x="159939" y="1340832"/>
            <a:ext cx="2880000" cy="4100464"/>
            <a:chOff x="307435" y="1398201"/>
            <a:chExt cx="3524597" cy="3670584"/>
          </a:xfrm>
        </p:grpSpPr>
        <p:sp>
          <p:nvSpPr>
            <p:cNvPr id="41" name="Rectangle : avec coins arrondis en haut 40">
              <a:extLst>
                <a:ext uri="{FF2B5EF4-FFF2-40B4-BE49-F238E27FC236}">
                  <a16:creationId xmlns:a16="http://schemas.microsoft.com/office/drawing/2014/main" id="{D7664333-17C3-427B-A072-4C6B0E927434}"/>
                </a:ext>
              </a:extLst>
            </p:cNvPr>
            <p:cNvSpPr/>
            <p:nvPr/>
          </p:nvSpPr>
          <p:spPr>
            <a:xfrm rot="10800000">
              <a:off x="307435" y="1688233"/>
              <a:ext cx="3524597" cy="3380552"/>
            </a:xfrm>
            <a:prstGeom prst="round2SameRect">
              <a:avLst>
                <a:gd name="adj1" fmla="val 5494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42" name="Rectangle : avec coins arrondis en haut 41">
              <a:extLst>
                <a:ext uri="{FF2B5EF4-FFF2-40B4-BE49-F238E27FC236}">
                  <a16:creationId xmlns:a16="http://schemas.microsoft.com/office/drawing/2014/main" id="{1C95F8FA-07DE-4CAA-BCE3-A429F29B6EE3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Données textuelles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2F5D-93A0-47DA-BFBC-C6664F86D8C4}" type="slidenum">
              <a:rPr lang="fr-FR" smtClean="0"/>
              <a:t>6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I. Introduction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530714D6-EE6D-4816-88A3-E61EA03BD711}"/>
              </a:ext>
            </a:extLst>
          </p:cNvPr>
          <p:cNvSpPr txBox="1"/>
          <p:nvPr/>
        </p:nvSpPr>
        <p:spPr>
          <a:xfrm>
            <a:off x="617777" y="799178"/>
            <a:ext cx="3977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4. Les différents types de données (</a:t>
            </a:r>
            <a:r>
              <a:rPr lang="fr-F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0D5A66-FD6D-4B49-A683-40E2088609C1}"/>
              </a:ext>
            </a:extLst>
          </p:cNvPr>
          <p:cNvSpPr txBox="1"/>
          <p:nvPr/>
        </p:nvSpPr>
        <p:spPr>
          <a:xfrm>
            <a:off x="609599" y="5520039"/>
            <a:ext cx="7719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Certaines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données textuelles 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sont « à tiroir », elles peuvent contenir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Une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arborescence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avec des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embranchements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dictionnaire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avec des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clés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propres à chaque produit (≈ .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buFontTx/>
              <a:buChar char="-"/>
            </a:pP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Après un traitement approprié, ces sous-éléments vont fournir de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nouvelles caractéristiques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D1BB011C-B8A4-4D84-A02B-B0460221C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97" y="3339394"/>
            <a:ext cx="2160000" cy="553998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product_category_tree</a:t>
            </a:r>
            <a:endParaRPr kumimoji="0" lang="fr-FR" altLang="fr-F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["Watches &gt;&gt;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Wrist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Watches &gt;&gt; Cartier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Wrist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Watches"]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66AC45A-04BB-4EAB-A296-78796F5F4890}"/>
              </a:ext>
            </a:extLst>
          </p:cNvPr>
          <p:cNvSpPr txBox="1"/>
          <p:nvPr/>
        </p:nvSpPr>
        <p:spPr>
          <a:xfrm>
            <a:off x="328197" y="2590876"/>
            <a:ext cx="216000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BBBF84C-E549-4B69-9B82-2F42B5DCC3BF}"/>
              </a:ext>
            </a:extLst>
          </p:cNvPr>
          <p:cNvSpPr txBox="1"/>
          <p:nvPr/>
        </p:nvSpPr>
        <p:spPr>
          <a:xfrm>
            <a:off x="328197" y="4395690"/>
            <a:ext cx="2160000" cy="86177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product_specifications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{"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product_specification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"=&gt;[{"key"=&gt;"Chronograph", "value"=&gt;"No"}, {"key"=&gt;"Altimeter", "value"=&gt;"No"}, ….</a:t>
            </a: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582AEBC-2AEE-4ABE-A157-AC08BA245BEB}"/>
              </a:ext>
            </a:extLst>
          </p:cNvPr>
          <p:cNvSpPr txBox="1"/>
          <p:nvPr/>
        </p:nvSpPr>
        <p:spPr>
          <a:xfrm>
            <a:off x="3272681" y="4917134"/>
            <a:ext cx="2426694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uniq_id</a:t>
            </a:r>
            <a:endParaRPr lang="fr-F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CC50059-8C4F-484A-A085-D866F4354079}"/>
              </a:ext>
            </a:extLst>
          </p:cNvPr>
          <p:cNvSpPr txBox="1"/>
          <p:nvPr/>
        </p:nvSpPr>
        <p:spPr>
          <a:xfrm>
            <a:off x="3228347" y="1856080"/>
            <a:ext cx="216000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err="1"/>
              <a:t>retail_price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DADA0AA-EDD3-449A-9557-C4515CC2748C}"/>
              </a:ext>
            </a:extLst>
          </p:cNvPr>
          <p:cNvSpPr txBox="1"/>
          <p:nvPr/>
        </p:nvSpPr>
        <p:spPr>
          <a:xfrm>
            <a:off x="3225306" y="2845595"/>
            <a:ext cx="216000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err="1"/>
              <a:t>crawl_timestamp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183F114-C1F0-4354-9BD6-0325B1A83503}"/>
              </a:ext>
            </a:extLst>
          </p:cNvPr>
          <p:cNvSpPr txBox="1"/>
          <p:nvPr/>
        </p:nvSpPr>
        <p:spPr>
          <a:xfrm>
            <a:off x="328197" y="1842358"/>
            <a:ext cx="216000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product_name</a:t>
            </a:r>
            <a:endParaRPr lang="en-US" dirty="0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221D7837-609B-4ACF-B07C-5FD1C7E6AFB2}"/>
              </a:ext>
            </a:extLst>
          </p:cNvPr>
          <p:cNvGrpSpPr/>
          <p:nvPr/>
        </p:nvGrpSpPr>
        <p:grpSpPr>
          <a:xfrm>
            <a:off x="3132000" y="3473347"/>
            <a:ext cx="2880000" cy="958268"/>
            <a:chOff x="307435" y="1398201"/>
            <a:chExt cx="3524597" cy="857806"/>
          </a:xfrm>
        </p:grpSpPr>
        <p:sp>
          <p:nvSpPr>
            <p:cNvPr id="59" name="Rectangle : avec coins arrondis en haut 58">
              <a:extLst>
                <a:ext uri="{FF2B5EF4-FFF2-40B4-BE49-F238E27FC236}">
                  <a16:creationId xmlns:a16="http://schemas.microsoft.com/office/drawing/2014/main" id="{7B25367C-AFD3-42A3-B372-CB329253CE14}"/>
                </a:ext>
              </a:extLst>
            </p:cNvPr>
            <p:cNvSpPr/>
            <p:nvPr/>
          </p:nvSpPr>
          <p:spPr>
            <a:xfrm rot="10800000">
              <a:off x="307435" y="1684802"/>
              <a:ext cx="3524597" cy="571205"/>
            </a:xfrm>
            <a:prstGeom prst="round2SameRect">
              <a:avLst>
                <a:gd name="adj1" fmla="val 23586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60" name="Rectangle : avec coins arrondis en haut 59">
              <a:extLst>
                <a:ext uri="{FF2B5EF4-FFF2-40B4-BE49-F238E27FC236}">
                  <a16:creationId xmlns:a16="http://schemas.microsoft.com/office/drawing/2014/main" id="{8461008E-656D-4B6A-86FB-4C7AF9CD5A0A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Données booléennes</a:t>
              </a:r>
            </a:p>
          </p:txBody>
        </p: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386F7CA1-8FA9-4130-B246-4A5402B73D25}"/>
              </a:ext>
            </a:extLst>
          </p:cNvPr>
          <p:cNvSpPr txBox="1"/>
          <p:nvPr/>
        </p:nvSpPr>
        <p:spPr>
          <a:xfrm>
            <a:off x="3225306" y="3924584"/>
            <a:ext cx="2426694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is_FK_Advantage_product</a:t>
            </a:r>
            <a:endParaRPr lang="fr-F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B5BB1129-1F74-4650-AD41-A172452B6C77}"/>
              </a:ext>
            </a:extLst>
          </p:cNvPr>
          <p:cNvSpPr/>
          <p:nvPr/>
        </p:nvSpPr>
        <p:spPr>
          <a:xfrm>
            <a:off x="23380" y="3907897"/>
            <a:ext cx="581812" cy="1932375"/>
          </a:xfrm>
          <a:custGeom>
            <a:avLst/>
            <a:gdLst>
              <a:gd name="connsiteX0" fmla="*/ 581812 w 581812"/>
              <a:gd name="connsiteY0" fmla="*/ 2233353 h 2233353"/>
              <a:gd name="connsiteX1" fmla="*/ 11005 w 581812"/>
              <a:gd name="connsiteY1" fmla="*/ 858982 h 2233353"/>
              <a:gd name="connsiteX2" fmla="*/ 260387 w 581812"/>
              <a:gd name="connsiteY2" fmla="*/ 0 h 223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12" h="2233353">
                <a:moveTo>
                  <a:pt x="581812" y="2233353"/>
                </a:moveTo>
                <a:cubicBezTo>
                  <a:pt x="323194" y="1732280"/>
                  <a:pt x="64576" y="1231207"/>
                  <a:pt x="11005" y="858982"/>
                </a:cubicBezTo>
                <a:cubicBezTo>
                  <a:pt x="-42566" y="486757"/>
                  <a:pt x="108910" y="243378"/>
                  <a:pt x="260387" y="0"/>
                </a:cubicBezTo>
              </a:path>
            </a:pathLst>
          </a:cu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37C1C43-4E54-47C5-B35C-9838943CC5EA}"/>
              </a:ext>
            </a:extLst>
          </p:cNvPr>
          <p:cNvSpPr/>
          <p:nvPr/>
        </p:nvSpPr>
        <p:spPr>
          <a:xfrm>
            <a:off x="23380" y="5080162"/>
            <a:ext cx="581812" cy="996277"/>
          </a:xfrm>
          <a:custGeom>
            <a:avLst/>
            <a:gdLst>
              <a:gd name="connsiteX0" fmla="*/ 581812 w 581812"/>
              <a:gd name="connsiteY0" fmla="*/ 2233353 h 2233353"/>
              <a:gd name="connsiteX1" fmla="*/ 11005 w 581812"/>
              <a:gd name="connsiteY1" fmla="*/ 858982 h 2233353"/>
              <a:gd name="connsiteX2" fmla="*/ 260387 w 581812"/>
              <a:gd name="connsiteY2" fmla="*/ 0 h 223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12" h="2233353">
                <a:moveTo>
                  <a:pt x="581812" y="2233353"/>
                </a:moveTo>
                <a:cubicBezTo>
                  <a:pt x="323194" y="1732280"/>
                  <a:pt x="64576" y="1231207"/>
                  <a:pt x="11005" y="858982"/>
                </a:cubicBezTo>
                <a:cubicBezTo>
                  <a:pt x="-42566" y="486757"/>
                  <a:pt x="108910" y="243378"/>
                  <a:pt x="260387" y="0"/>
                </a:cubicBezTo>
              </a:path>
            </a:pathLst>
          </a:custGeom>
          <a:ln w="31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BAD8F65-F75C-4506-B111-6A3ACA57BF8D}"/>
              </a:ext>
            </a:extLst>
          </p:cNvPr>
          <p:cNvSpPr/>
          <p:nvPr/>
        </p:nvSpPr>
        <p:spPr>
          <a:xfrm>
            <a:off x="1154759" y="3519242"/>
            <a:ext cx="1039801" cy="20887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D7D8FAF-79CB-43D3-B118-66BDEF0FD249}"/>
              </a:ext>
            </a:extLst>
          </p:cNvPr>
          <p:cNvSpPr/>
          <p:nvPr/>
        </p:nvSpPr>
        <p:spPr>
          <a:xfrm>
            <a:off x="3336175" y="5763637"/>
            <a:ext cx="1522510" cy="251287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F4929A6-3EAB-45F1-8840-0FA754EDB742}"/>
              </a:ext>
            </a:extLst>
          </p:cNvPr>
          <p:cNvSpPr/>
          <p:nvPr/>
        </p:nvSpPr>
        <p:spPr>
          <a:xfrm>
            <a:off x="432262" y="4871284"/>
            <a:ext cx="1075114" cy="208878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7411CFE-B023-4BB2-ABCA-D9202A60F4C4}"/>
              </a:ext>
            </a:extLst>
          </p:cNvPr>
          <p:cNvSpPr/>
          <p:nvPr/>
        </p:nvSpPr>
        <p:spPr>
          <a:xfrm>
            <a:off x="3060787" y="6004893"/>
            <a:ext cx="445955" cy="208878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F36A0580-A39B-4BAA-9F79-FF27BD4FA2A7}"/>
              </a:ext>
            </a:extLst>
          </p:cNvPr>
          <p:cNvGrpSpPr/>
          <p:nvPr/>
        </p:nvGrpSpPr>
        <p:grpSpPr>
          <a:xfrm>
            <a:off x="6528261" y="2561463"/>
            <a:ext cx="2134374" cy="1984936"/>
            <a:chOff x="307435" y="1398201"/>
            <a:chExt cx="3524597" cy="1776841"/>
          </a:xfrm>
        </p:grpSpPr>
        <p:sp>
          <p:nvSpPr>
            <p:cNvPr id="47" name="Rectangle : avec coins arrondis en haut 46">
              <a:extLst>
                <a:ext uri="{FF2B5EF4-FFF2-40B4-BE49-F238E27FC236}">
                  <a16:creationId xmlns:a16="http://schemas.microsoft.com/office/drawing/2014/main" id="{DBD21484-4C5D-4F81-AE0B-423BD8507788}"/>
                </a:ext>
              </a:extLst>
            </p:cNvPr>
            <p:cNvSpPr/>
            <p:nvPr/>
          </p:nvSpPr>
          <p:spPr>
            <a:xfrm rot="10800000">
              <a:off x="307435" y="1688233"/>
              <a:ext cx="3524597" cy="1486809"/>
            </a:xfrm>
            <a:prstGeom prst="round2SameRect">
              <a:avLst>
                <a:gd name="adj1" fmla="val 7879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48" name="Rectangle : avec coins arrondis en haut 47">
              <a:extLst>
                <a:ext uri="{FF2B5EF4-FFF2-40B4-BE49-F238E27FC236}">
                  <a16:creationId xmlns:a16="http://schemas.microsoft.com/office/drawing/2014/main" id="{A05989BD-B6B0-4038-89F1-7BD41FAC5B2B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</a:p>
          </p:txBody>
        </p:sp>
      </p:grpSp>
      <p:pic>
        <p:nvPicPr>
          <p:cNvPr id="49" name="Image 48">
            <a:extLst>
              <a:ext uri="{FF2B5EF4-FFF2-40B4-BE49-F238E27FC236}">
                <a16:creationId xmlns:a16="http://schemas.microsoft.com/office/drawing/2014/main" id="{D45FCF7E-733B-4DD8-8A64-2C06456FC0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3926" y="2976807"/>
            <a:ext cx="1723043" cy="1502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99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e 148">
            <a:extLst>
              <a:ext uri="{FF2B5EF4-FFF2-40B4-BE49-F238E27FC236}">
                <a16:creationId xmlns:a16="http://schemas.microsoft.com/office/drawing/2014/main" id="{0CE2DA6C-2D57-48AD-876E-E372282AE645}"/>
              </a:ext>
            </a:extLst>
          </p:cNvPr>
          <p:cNvGrpSpPr/>
          <p:nvPr/>
        </p:nvGrpSpPr>
        <p:grpSpPr>
          <a:xfrm>
            <a:off x="105744" y="1142482"/>
            <a:ext cx="4438546" cy="5210352"/>
            <a:chOff x="307435" y="1398201"/>
            <a:chExt cx="3524597" cy="4664116"/>
          </a:xfrm>
        </p:grpSpPr>
        <p:sp>
          <p:nvSpPr>
            <p:cNvPr id="150" name="Rectangle : avec coins arrondis en haut 149">
              <a:extLst>
                <a:ext uri="{FF2B5EF4-FFF2-40B4-BE49-F238E27FC236}">
                  <a16:creationId xmlns:a16="http://schemas.microsoft.com/office/drawing/2014/main" id="{4A1188A0-E764-4A7D-AB4F-5C70BBBD50F8}"/>
                </a:ext>
              </a:extLst>
            </p:cNvPr>
            <p:cNvSpPr/>
            <p:nvPr/>
          </p:nvSpPr>
          <p:spPr>
            <a:xfrm rot="10800000">
              <a:off x="307435" y="1688233"/>
              <a:ext cx="3524597" cy="4374084"/>
            </a:xfrm>
            <a:prstGeom prst="round2SameRect">
              <a:avLst>
                <a:gd name="adj1" fmla="val 5247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151" name="Rectangle : avec coins arrondis en haut 150">
              <a:extLst>
                <a:ext uri="{FF2B5EF4-FFF2-40B4-BE49-F238E27FC236}">
                  <a16:creationId xmlns:a16="http://schemas.microsoft.com/office/drawing/2014/main" id="{A389D66B-6A22-4EFF-BCBC-A83F72C5EF26}"/>
                </a:ext>
              </a:extLst>
            </p:cNvPr>
            <p:cNvSpPr/>
            <p:nvPr/>
          </p:nvSpPr>
          <p:spPr>
            <a:xfrm>
              <a:off x="307435" y="1398201"/>
              <a:ext cx="3524597" cy="290033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Traitement d’image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7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I. Introduction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5. Les outils à disposition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584142CE-B505-4924-8FAC-CFD378A1AD54}"/>
              </a:ext>
            </a:extLst>
          </p:cNvPr>
          <p:cNvSpPr txBox="1"/>
          <p:nvPr/>
        </p:nvSpPr>
        <p:spPr>
          <a:xfrm>
            <a:off x="2603465" y="4778480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Réseaux de neurones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1AE3D2CD-7EB1-40D7-89F1-D4ECB97FBD25}"/>
              </a:ext>
            </a:extLst>
          </p:cNvPr>
          <p:cNvSpPr txBox="1"/>
          <p:nvPr/>
        </p:nvSpPr>
        <p:spPr>
          <a:xfrm>
            <a:off x="566390" y="1634392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Égalisation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0AE685DF-0DA3-4AF7-9FA4-8AFB99093212}"/>
              </a:ext>
            </a:extLst>
          </p:cNvPr>
          <p:cNvSpPr txBox="1"/>
          <p:nvPr/>
        </p:nvSpPr>
        <p:spPr>
          <a:xfrm>
            <a:off x="502269" y="477848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Descripteurs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109910FE-0495-417B-9EB4-C940302E9F64}"/>
              </a:ext>
            </a:extLst>
          </p:cNvPr>
          <p:cNvSpPr txBox="1"/>
          <p:nvPr/>
        </p:nvSpPr>
        <p:spPr>
          <a:xfrm>
            <a:off x="2896814" y="1634392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Filtre gaussien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C82B4FB-4FA8-473B-BA36-B353C3A4D75E}"/>
              </a:ext>
            </a:extLst>
          </p:cNvPr>
          <p:cNvSpPr txBox="1"/>
          <p:nvPr/>
        </p:nvSpPr>
        <p:spPr>
          <a:xfrm>
            <a:off x="398074" y="3074066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Filtre de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4BD9F00D-69FD-4C9E-A6F0-808E45F16D53}"/>
              </a:ext>
            </a:extLst>
          </p:cNvPr>
          <p:cNvSpPr txBox="1"/>
          <p:nvPr/>
        </p:nvSpPr>
        <p:spPr>
          <a:xfrm>
            <a:off x="3135662" y="3074066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Gradient</a:t>
            </a:r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F612DE8F-D05C-44B5-B4DE-FD3EB924D8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144" y="3403563"/>
            <a:ext cx="720000" cy="985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2C2AA5B3-1163-4673-84F2-5B71F7CC1EBF}"/>
              </a:ext>
            </a:extLst>
          </p:cNvPr>
          <p:cNvGrpSpPr/>
          <p:nvPr/>
        </p:nvGrpSpPr>
        <p:grpSpPr>
          <a:xfrm>
            <a:off x="4669023" y="1142483"/>
            <a:ext cx="4362298" cy="5210347"/>
            <a:chOff x="307435" y="1398202"/>
            <a:chExt cx="3524597" cy="3018083"/>
          </a:xfrm>
        </p:grpSpPr>
        <p:sp>
          <p:nvSpPr>
            <p:cNvPr id="147" name="Rectangle : avec coins arrondis en haut 146">
              <a:extLst>
                <a:ext uri="{FF2B5EF4-FFF2-40B4-BE49-F238E27FC236}">
                  <a16:creationId xmlns:a16="http://schemas.microsoft.com/office/drawing/2014/main" id="{DDC20D6A-1F8D-4EA7-A46F-C7FDF271E1C4}"/>
                </a:ext>
              </a:extLst>
            </p:cNvPr>
            <p:cNvSpPr/>
            <p:nvPr/>
          </p:nvSpPr>
          <p:spPr>
            <a:xfrm rot="10800000">
              <a:off x="307435" y="1585665"/>
              <a:ext cx="3524597" cy="2830620"/>
            </a:xfrm>
            <a:prstGeom prst="round2SameRect">
              <a:avLst>
                <a:gd name="adj1" fmla="val 4820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b" anchorCtr="0"/>
            <a:lstStyle/>
            <a:p>
              <a:pPr algn="ctr"/>
              <a:endParaRPr lang="fr-FR" dirty="0"/>
            </a:p>
          </p:txBody>
        </p:sp>
        <p:sp>
          <p:nvSpPr>
            <p:cNvPr id="148" name="Rectangle : avec coins arrondis en haut 147">
              <a:extLst>
                <a:ext uri="{FF2B5EF4-FFF2-40B4-BE49-F238E27FC236}">
                  <a16:creationId xmlns:a16="http://schemas.microsoft.com/office/drawing/2014/main" id="{95E52CCC-7EEB-4346-9A36-488071B89593}"/>
                </a:ext>
              </a:extLst>
            </p:cNvPr>
            <p:cNvSpPr/>
            <p:nvPr/>
          </p:nvSpPr>
          <p:spPr>
            <a:xfrm>
              <a:off x="307435" y="1398202"/>
              <a:ext cx="3524597" cy="187464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Traitement de texte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3888053F-3EDB-4B85-9F5E-2DFFF5005E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1037" y="3396966"/>
            <a:ext cx="720000" cy="999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A74F99-6E1B-4009-92FF-75E25C4219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00" y="5087718"/>
            <a:ext cx="744289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A0459312-29B5-4C2A-88EF-FE7AEB1CA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35" t="5001" r="8991" b="7261"/>
          <a:stretch/>
        </p:blipFill>
        <p:spPr bwMode="auto">
          <a:xfrm>
            <a:off x="301469" y="1922583"/>
            <a:ext cx="720000" cy="10030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FDBA39D7-C52C-4216-88DB-8470B38A6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86" t="4840" r="11178" b="7423"/>
          <a:stretch/>
        </p:blipFill>
        <p:spPr bwMode="auto">
          <a:xfrm>
            <a:off x="1191819" y="1922583"/>
            <a:ext cx="720000" cy="10030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bas 2">
            <a:extLst>
              <a:ext uri="{FF2B5EF4-FFF2-40B4-BE49-F238E27FC236}">
                <a16:creationId xmlns:a16="http://schemas.microsoft.com/office/drawing/2014/main" id="{38053381-A51E-4007-A39B-EE13B226C7C7}"/>
              </a:ext>
            </a:extLst>
          </p:cNvPr>
          <p:cNvSpPr/>
          <p:nvPr/>
        </p:nvSpPr>
        <p:spPr>
          <a:xfrm rot="16200000">
            <a:off x="964386" y="2271259"/>
            <a:ext cx="265517" cy="2967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07773C3-50E8-4D94-B369-3D36E1E77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1037" y="1917374"/>
            <a:ext cx="720000" cy="10134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7162592-D03F-4D32-9DDB-C401991DF40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32" y="5175197"/>
            <a:ext cx="426824" cy="432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50B94C03-E63D-42A7-9EED-4044009FD576}"/>
              </a:ext>
            </a:extLst>
          </p:cNvPr>
          <p:cNvSpPr txBox="1"/>
          <p:nvPr/>
        </p:nvSpPr>
        <p:spPr>
          <a:xfrm>
            <a:off x="5004055" y="2258633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OneHotEncoding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B43C95B-C7EF-4578-A087-0D3B4ECC0A71}"/>
              </a:ext>
            </a:extLst>
          </p:cNvPr>
          <p:cNvSpPr txBox="1"/>
          <p:nvPr/>
        </p:nvSpPr>
        <p:spPr>
          <a:xfrm>
            <a:off x="7130956" y="2258633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0BE523B-785A-486B-9E43-EE3DD09532AE}"/>
              </a:ext>
            </a:extLst>
          </p:cNvPr>
          <p:cNvSpPr txBox="1"/>
          <p:nvPr/>
        </p:nvSpPr>
        <p:spPr>
          <a:xfrm>
            <a:off x="6321285" y="4007239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Poids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tf-idf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E1BD76F-7926-4F96-9927-34230D46B0C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6532" y="5084845"/>
            <a:ext cx="1089010" cy="1085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FB8DAA9-6D68-44EB-85B7-C713586999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6273" y="2614369"/>
            <a:ext cx="1692620" cy="7505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B597AA8-F36F-473E-9B0B-037CA93C39F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177" y="4350906"/>
            <a:ext cx="1988959" cy="1040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1385E9F0-72BA-410F-82FF-2BF4582272E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525" y="2614369"/>
            <a:ext cx="808274" cy="7505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9CD39D6E-3B86-4806-9681-8647D3CF4DB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7346" y="2614369"/>
            <a:ext cx="566131" cy="4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AEAE0569-484D-4B34-8192-FF1651F07F8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7344" y="3094958"/>
            <a:ext cx="566131" cy="146296"/>
          </a:xfrm>
          <a:prstGeom prst="rect">
            <a:avLst/>
          </a:prstGeom>
          <a:effectLst/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CBFE53A0-584E-4CDD-B6C0-048D59528901}"/>
              </a:ext>
            </a:extLst>
          </p:cNvPr>
          <p:cNvSpPr txBox="1"/>
          <p:nvPr/>
        </p:nvSpPr>
        <p:spPr>
          <a:xfrm>
            <a:off x="1697655" y="6457113"/>
            <a:ext cx="5868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Pour alimenter les algorithmes de segmentations : k-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&amp; DBSCAN</a:t>
            </a:r>
          </a:p>
        </p:txBody>
      </p:sp>
    </p:spTree>
    <p:extLst>
      <p:ext uri="{BB962C8B-B14F-4D97-AF65-F5344CB8AC3E}">
        <p14:creationId xmlns:p14="http://schemas.microsoft.com/office/powerpoint/2010/main" val="25673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8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92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Traitement des images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1. Les étapes de traitement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6F835487-96AD-48ED-94D0-E7C40E26DE85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1596694" y="1787188"/>
            <a:ext cx="0" cy="42563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30D807AF-7938-4888-90DB-439777843A0A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1596694" y="3004101"/>
            <a:ext cx="0" cy="42563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1E82C44-5CFD-4945-9F2B-7B943A8CE7C0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1596694" y="4010094"/>
            <a:ext cx="0" cy="42563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A7449DB2-AC8F-45D7-BC4D-E2A4999322EB}"/>
              </a:ext>
            </a:extLst>
          </p:cNvPr>
          <p:cNvCxnSpPr>
            <a:cxnSpLocks/>
            <a:stCxn id="67" idx="2"/>
            <a:endCxn id="66" idx="0"/>
          </p:cNvCxnSpPr>
          <p:nvPr/>
        </p:nvCxnSpPr>
        <p:spPr>
          <a:xfrm>
            <a:off x="1596694" y="5227733"/>
            <a:ext cx="0" cy="42563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3731F2C3-966E-4619-BC8F-D7E582EBA256}"/>
              </a:ext>
            </a:extLst>
          </p:cNvPr>
          <p:cNvSpPr/>
          <p:nvPr/>
        </p:nvSpPr>
        <p:spPr>
          <a:xfrm>
            <a:off x="256223" y="1206834"/>
            <a:ext cx="2680941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Égaliser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47500245-25D1-44F7-BE44-0966DCBF6048}"/>
              </a:ext>
            </a:extLst>
          </p:cNvPr>
          <p:cNvSpPr/>
          <p:nvPr/>
        </p:nvSpPr>
        <p:spPr>
          <a:xfrm>
            <a:off x="256223" y="2212827"/>
            <a:ext cx="2680941" cy="79127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Filtrer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692D2D5-8DC8-483D-ACF0-559730027BAD}"/>
              </a:ext>
            </a:extLst>
          </p:cNvPr>
          <p:cNvSpPr/>
          <p:nvPr/>
        </p:nvSpPr>
        <p:spPr>
          <a:xfrm>
            <a:off x="256223" y="3429740"/>
            <a:ext cx="2680941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Repérer les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keypoints</a:t>
            </a: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A34FE26C-31D9-4EBF-BFD7-B06B748625B1}"/>
              </a:ext>
            </a:extLst>
          </p:cNvPr>
          <p:cNvSpPr/>
          <p:nvPr/>
        </p:nvSpPr>
        <p:spPr>
          <a:xfrm>
            <a:off x="256223" y="5653372"/>
            <a:ext cx="2680941" cy="58035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Vérifier</a:t>
            </a: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1C4B57A1-B1D9-4848-8250-9ED4F68753A1}"/>
              </a:ext>
            </a:extLst>
          </p:cNvPr>
          <p:cNvSpPr/>
          <p:nvPr/>
        </p:nvSpPr>
        <p:spPr>
          <a:xfrm>
            <a:off x="256223" y="4435733"/>
            <a:ext cx="2680941" cy="79200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5FF07D9B-4216-439A-9148-E173F4768ABF}"/>
              </a:ext>
            </a:extLst>
          </p:cNvPr>
          <p:cNvCxnSpPr>
            <a:cxnSpLocks/>
            <a:stCxn id="78" idx="1"/>
            <a:endCxn id="62" idx="3"/>
          </p:cNvCxnSpPr>
          <p:nvPr/>
        </p:nvCxnSpPr>
        <p:spPr>
          <a:xfrm flipH="1">
            <a:off x="2937164" y="1491649"/>
            <a:ext cx="591675" cy="536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44E94572-4435-4291-804B-204FD056D965}"/>
              </a:ext>
            </a:extLst>
          </p:cNvPr>
          <p:cNvCxnSpPr>
            <a:cxnSpLocks/>
            <a:stCxn id="79" idx="1"/>
            <a:endCxn id="63" idx="3"/>
          </p:cNvCxnSpPr>
          <p:nvPr/>
        </p:nvCxnSpPr>
        <p:spPr>
          <a:xfrm flipH="1">
            <a:off x="2937164" y="2608464"/>
            <a:ext cx="591675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5F30DB26-DB78-4A32-9E99-E547F4BE7D25}"/>
              </a:ext>
            </a:extLst>
          </p:cNvPr>
          <p:cNvCxnSpPr>
            <a:cxnSpLocks/>
            <a:stCxn id="81" idx="1"/>
            <a:endCxn id="65" idx="3"/>
          </p:cNvCxnSpPr>
          <p:nvPr/>
        </p:nvCxnSpPr>
        <p:spPr>
          <a:xfrm flipH="1">
            <a:off x="2937164" y="3714896"/>
            <a:ext cx="591675" cy="502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1054722A-479D-49F4-8519-3B29AD07B574}"/>
              </a:ext>
            </a:extLst>
          </p:cNvPr>
          <p:cNvSpPr/>
          <p:nvPr/>
        </p:nvSpPr>
        <p:spPr>
          <a:xfrm>
            <a:off x="3528839" y="1131649"/>
            <a:ext cx="5358938" cy="720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Principe : </a:t>
            </a:r>
            <a:r>
              <a:rPr lang="fr-FR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répartir la distribution des niveaux de gris.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Intérêt :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pouvoir comparer les images entre elles.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B6308EA2-4284-43B0-9D4E-F89DAA068780}"/>
              </a:ext>
            </a:extLst>
          </p:cNvPr>
          <p:cNvSpPr/>
          <p:nvPr/>
        </p:nvSpPr>
        <p:spPr>
          <a:xfrm>
            <a:off x="3528839" y="2248345"/>
            <a:ext cx="5358938" cy="7202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Principe : </a:t>
            </a:r>
            <a:r>
              <a:rPr kumimoji="0" lang="fr-F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adoucir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les détails et éliminer le bruit.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Intérêt :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 pas perturber les algorithmes avec du bruit.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11FCC8C1-2F73-4BFC-A774-B8A8FB2092AC}"/>
              </a:ext>
            </a:extLst>
          </p:cNvPr>
          <p:cNvSpPr/>
          <p:nvPr/>
        </p:nvSpPr>
        <p:spPr>
          <a:xfrm>
            <a:off x="3528839" y="3354896"/>
            <a:ext cx="5358938" cy="720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Principe : </a:t>
            </a:r>
            <a:r>
              <a:rPr kumimoji="0" lang="fr-F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repérer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les points remarquables.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Intérêt :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réduire les images à des données numériques.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3953C347-0208-4DAB-A671-49B5CDE1C53C}"/>
              </a:ext>
            </a:extLst>
          </p:cNvPr>
          <p:cNvSpPr/>
          <p:nvPr/>
        </p:nvSpPr>
        <p:spPr>
          <a:xfrm>
            <a:off x="3528839" y="4470896"/>
            <a:ext cx="5358938" cy="720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Principe :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appliquer un algorithme de segmentation aux images.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Intérêt : </a:t>
            </a:r>
            <a:r>
              <a:rPr kumimoji="0" lang="fr-F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segmenter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les points remarquables.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305D9A5D-7781-4702-A354-10F90147C7F6}"/>
              </a:ext>
            </a:extLst>
          </p:cNvPr>
          <p:cNvSpPr/>
          <p:nvPr/>
        </p:nvSpPr>
        <p:spPr>
          <a:xfrm>
            <a:off x="3528839" y="5583549"/>
            <a:ext cx="5358938" cy="720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Principe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vérifier visuellement la pertinence de la segmentation.</a:t>
            </a:r>
          </a:p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Intérêt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ré-ajuster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étapes précédentes, ou conclure.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850F49B7-5210-4470-AD3A-900EFDEFEC04}"/>
              </a:ext>
            </a:extLst>
          </p:cNvPr>
          <p:cNvCxnSpPr>
            <a:cxnSpLocks/>
            <a:stCxn id="82" idx="1"/>
            <a:endCxn id="67" idx="3"/>
          </p:cNvCxnSpPr>
          <p:nvPr/>
        </p:nvCxnSpPr>
        <p:spPr>
          <a:xfrm flipH="1">
            <a:off x="2937164" y="4830896"/>
            <a:ext cx="591675" cy="83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317EBB55-C2E7-436A-A92D-7B2124138CF8}"/>
              </a:ext>
            </a:extLst>
          </p:cNvPr>
          <p:cNvCxnSpPr>
            <a:cxnSpLocks/>
            <a:stCxn id="86" idx="1"/>
            <a:endCxn id="66" idx="3"/>
          </p:cNvCxnSpPr>
          <p:nvPr/>
        </p:nvCxnSpPr>
        <p:spPr>
          <a:xfrm flipH="1">
            <a:off x="2937164" y="5943549"/>
            <a:ext cx="591675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472650F0-FA71-4509-8817-299FBC65221E}"/>
              </a:ext>
            </a:extLst>
          </p:cNvPr>
          <p:cNvSpPr/>
          <p:nvPr/>
        </p:nvSpPr>
        <p:spPr>
          <a:xfrm>
            <a:off x="325446" y="2606269"/>
            <a:ext cx="763470" cy="28449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</a:t>
            </a: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6CE746C5-E016-422F-BA91-314305C07486}"/>
              </a:ext>
            </a:extLst>
          </p:cNvPr>
          <p:cNvSpPr/>
          <p:nvPr/>
        </p:nvSpPr>
        <p:spPr>
          <a:xfrm>
            <a:off x="1137192" y="2606269"/>
            <a:ext cx="763470" cy="28449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/>
          <a:lstStyle/>
          <a:p>
            <a:pPr algn="ctr"/>
            <a:r>
              <a:rPr lang="fr-F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  <a:endParaRPr lang="fr-F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747F971F-D9F6-424C-A588-E82FBDDBE8F9}"/>
              </a:ext>
            </a:extLst>
          </p:cNvPr>
          <p:cNvSpPr/>
          <p:nvPr/>
        </p:nvSpPr>
        <p:spPr>
          <a:xfrm>
            <a:off x="1948938" y="2606269"/>
            <a:ext cx="923858" cy="28449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</a:t>
            </a:r>
          </a:p>
        </p:txBody>
      </p:sp>
      <p:sp>
        <p:nvSpPr>
          <p:cNvPr id="161" name="Rectangle : coins arrondis 160">
            <a:extLst>
              <a:ext uri="{FF2B5EF4-FFF2-40B4-BE49-F238E27FC236}">
                <a16:creationId xmlns:a16="http://schemas.microsoft.com/office/drawing/2014/main" id="{7BE9554A-5846-4EBB-9899-D93033DB38A2}"/>
              </a:ext>
            </a:extLst>
          </p:cNvPr>
          <p:cNvSpPr/>
          <p:nvPr/>
        </p:nvSpPr>
        <p:spPr>
          <a:xfrm>
            <a:off x="354937" y="4831733"/>
            <a:ext cx="1181535" cy="28449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Descripteurs</a:t>
            </a:r>
          </a:p>
        </p:txBody>
      </p:sp>
      <p:sp>
        <p:nvSpPr>
          <p:cNvPr id="162" name="Rectangle : coins arrondis 161">
            <a:extLst>
              <a:ext uri="{FF2B5EF4-FFF2-40B4-BE49-F238E27FC236}">
                <a16:creationId xmlns:a16="http://schemas.microsoft.com/office/drawing/2014/main" id="{1F44E9E9-BE77-47C1-96ED-88035C004A2F}"/>
              </a:ext>
            </a:extLst>
          </p:cNvPr>
          <p:cNvSpPr/>
          <p:nvPr/>
        </p:nvSpPr>
        <p:spPr>
          <a:xfrm>
            <a:off x="1596694" y="4831733"/>
            <a:ext cx="1181535" cy="28449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Coordonnées</a:t>
            </a:r>
          </a:p>
        </p:txBody>
      </p:sp>
    </p:spTree>
    <p:extLst>
      <p:ext uri="{BB962C8B-B14F-4D97-AF65-F5344CB8AC3E}">
        <p14:creationId xmlns:p14="http://schemas.microsoft.com/office/powerpoint/2010/main" val="97563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74E1BD74-C78E-40BC-BAE7-DF036EEDE7A8}"/>
              </a:ext>
            </a:extLst>
          </p:cNvPr>
          <p:cNvGrpSpPr/>
          <p:nvPr/>
        </p:nvGrpSpPr>
        <p:grpSpPr>
          <a:xfrm>
            <a:off x="180088" y="1202321"/>
            <a:ext cx="3427633" cy="3436181"/>
            <a:chOff x="307433" y="1398201"/>
            <a:chExt cx="3524599" cy="3436181"/>
          </a:xfrm>
        </p:grpSpPr>
        <p:sp>
          <p:nvSpPr>
            <p:cNvPr id="13" name="Rectangle : avec coins arrondis en haut 12">
              <a:extLst>
                <a:ext uri="{FF2B5EF4-FFF2-40B4-BE49-F238E27FC236}">
                  <a16:creationId xmlns:a16="http://schemas.microsoft.com/office/drawing/2014/main" id="{E02616E6-1BE1-45AC-98F0-19479F5E8D10}"/>
                </a:ext>
              </a:extLst>
            </p:cNvPr>
            <p:cNvSpPr/>
            <p:nvPr/>
          </p:nvSpPr>
          <p:spPr>
            <a:xfrm rot="10800000">
              <a:off x="307433" y="1719070"/>
              <a:ext cx="3524597" cy="3115312"/>
            </a:xfrm>
            <a:prstGeom prst="round2SameRect">
              <a:avLst>
                <a:gd name="adj1" fmla="val 5976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Rectangle : avec coins arrondis en haut 13">
              <a:extLst>
                <a:ext uri="{FF2B5EF4-FFF2-40B4-BE49-F238E27FC236}">
                  <a16:creationId xmlns:a16="http://schemas.microsoft.com/office/drawing/2014/main" id="{12392690-D7C0-48F3-A59A-8480C0D1A002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Egaliser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EAC2F1-B7F4-4054-8699-E379349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5036" y="6352835"/>
            <a:ext cx="2057400" cy="365125"/>
          </a:xfrm>
        </p:spPr>
        <p:txBody>
          <a:bodyPr/>
          <a:lstStyle/>
          <a:p>
            <a:fld id="{50902F5D-93A0-47DA-BFBC-C6664F86D8C4}" type="slidenum">
              <a:rPr lang="fr-FR" smtClean="0"/>
              <a:t>9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26D84D-09B8-458A-89FB-14CCEE52D791}"/>
              </a:ext>
            </a:extLst>
          </p:cNvPr>
          <p:cNvSpPr txBox="1"/>
          <p:nvPr/>
        </p:nvSpPr>
        <p:spPr>
          <a:xfrm>
            <a:off x="354676" y="225122"/>
            <a:ext cx="292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II. Traitement des images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483622-FB61-489E-A0E7-2A177C0BB0CB}"/>
              </a:ext>
            </a:extLst>
          </p:cNvPr>
          <p:cNvCxnSpPr/>
          <p:nvPr/>
        </p:nvCxnSpPr>
        <p:spPr>
          <a:xfrm>
            <a:off x="354676" y="703811"/>
            <a:ext cx="83792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7DB6510-32AD-4822-8F32-CA7B1023AA6E}"/>
              </a:ext>
            </a:extLst>
          </p:cNvPr>
          <p:cNvSpPr txBox="1"/>
          <p:nvPr/>
        </p:nvSpPr>
        <p:spPr>
          <a:xfrm>
            <a:off x="617777" y="799178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2. Les pré-traitements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DEFD0E6-34B5-4042-A24D-E18C39846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35" t="5001" r="8991" b="7261"/>
          <a:stretch/>
        </p:blipFill>
        <p:spPr bwMode="auto">
          <a:xfrm>
            <a:off x="315882" y="1605464"/>
            <a:ext cx="1357417" cy="1891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B8EEB78-7EFC-4898-8C28-0D5FA73BB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86" t="4840" r="11178" b="7423"/>
          <a:stretch/>
        </p:blipFill>
        <p:spPr bwMode="auto">
          <a:xfrm>
            <a:off x="1979180" y="1605464"/>
            <a:ext cx="1357417" cy="1891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9388E7FC-DC1B-44B9-8673-58638C65B276}"/>
              </a:ext>
            </a:extLst>
          </p:cNvPr>
          <p:cNvSpPr/>
          <p:nvPr/>
        </p:nvSpPr>
        <p:spPr>
          <a:xfrm rot="16200000">
            <a:off x="1708798" y="2220763"/>
            <a:ext cx="265517" cy="64251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327EE39-7FFB-434D-A00E-A77C4E074011}"/>
              </a:ext>
            </a:extLst>
          </p:cNvPr>
          <p:cNvGrpSpPr/>
          <p:nvPr/>
        </p:nvGrpSpPr>
        <p:grpSpPr>
          <a:xfrm>
            <a:off x="3743514" y="1202321"/>
            <a:ext cx="5273059" cy="4993432"/>
            <a:chOff x="307434" y="1398201"/>
            <a:chExt cx="3524598" cy="4993432"/>
          </a:xfrm>
        </p:grpSpPr>
        <p:sp>
          <p:nvSpPr>
            <p:cNvPr id="16" name="Rectangle : avec coins arrondis en haut 15">
              <a:extLst>
                <a:ext uri="{FF2B5EF4-FFF2-40B4-BE49-F238E27FC236}">
                  <a16:creationId xmlns:a16="http://schemas.microsoft.com/office/drawing/2014/main" id="{9BD6AACF-A9FD-4B64-808D-5E2FFC04524D}"/>
                </a:ext>
              </a:extLst>
            </p:cNvPr>
            <p:cNvSpPr/>
            <p:nvPr/>
          </p:nvSpPr>
          <p:spPr>
            <a:xfrm rot="10800000">
              <a:off x="307434" y="1719070"/>
              <a:ext cx="3524597" cy="4672563"/>
            </a:xfrm>
            <a:prstGeom prst="round2SameRect">
              <a:avLst>
                <a:gd name="adj1" fmla="val 5976"/>
                <a:gd name="adj2" fmla="val 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avec coins arrondis en haut 16">
              <a:extLst>
                <a:ext uri="{FF2B5EF4-FFF2-40B4-BE49-F238E27FC236}">
                  <a16:creationId xmlns:a16="http://schemas.microsoft.com/office/drawing/2014/main" id="{629DA634-498F-4A9B-B451-624688DDA3BA}"/>
                </a:ext>
              </a:extLst>
            </p:cNvPr>
            <p:cNvSpPr/>
            <p:nvPr/>
          </p:nvSpPr>
          <p:spPr>
            <a:xfrm>
              <a:off x="307435" y="1398201"/>
              <a:ext cx="3524597" cy="320871"/>
            </a:xfrm>
            <a:prstGeom prst="round2SameRect">
              <a:avLst>
                <a:gd name="adj1" fmla="val 44067"/>
                <a:gd name="adj2" fmla="val 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Filtrer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50CA88-5290-4DB2-BB91-AAB411AB8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882" y="3627915"/>
            <a:ext cx="1347631" cy="8792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334BE9-0637-4BCE-AF9F-7DAB360CC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0686" y="3629037"/>
            <a:ext cx="1345911" cy="8781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9DC4090B-29F7-4689-8CEB-206086A555E0}"/>
              </a:ext>
            </a:extLst>
          </p:cNvPr>
          <p:cNvSpPr/>
          <p:nvPr/>
        </p:nvSpPr>
        <p:spPr>
          <a:xfrm>
            <a:off x="1285701" y="4206241"/>
            <a:ext cx="433862" cy="30090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0F58571-8622-4F1F-AA55-968E51477C5B}"/>
              </a:ext>
            </a:extLst>
          </p:cNvPr>
          <p:cNvSpPr/>
          <p:nvPr/>
        </p:nvSpPr>
        <p:spPr>
          <a:xfrm>
            <a:off x="2100348" y="4206241"/>
            <a:ext cx="1345910" cy="30090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B348C69B-A771-44A4-8638-2BD07DC98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2666" y="2190758"/>
            <a:ext cx="2904204" cy="12294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4">
            <a:extLst>
              <a:ext uri="{FF2B5EF4-FFF2-40B4-BE49-F238E27FC236}">
                <a16:creationId xmlns:a16="http://schemas.microsoft.com/office/drawing/2014/main" id="{68AEA3D5-A7C5-4A8A-B0D9-B82EBE5A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2666" y="3452817"/>
            <a:ext cx="2904204" cy="12294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6">
            <a:extLst>
              <a:ext uri="{FF2B5EF4-FFF2-40B4-BE49-F238E27FC236}">
                <a16:creationId xmlns:a16="http://schemas.microsoft.com/office/drawing/2014/main" id="{F2C6BC56-1154-4D0C-80FB-9771770FE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7031" y="4747510"/>
            <a:ext cx="2895475" cy="12294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D177F8B-6CB7-43D5-BA2B-C19AFC82AB4E}"/>
              </a:ext>
            </a:extLst>
          </p:cNvPr>
          <p:cNvSpPr txBox="1"/>
          <p:nvPr/>
        </p:nvSpPr>
        <p:spPr>
          <a:xfrm>
            <a:off x="4055637" y="26911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7C6F695-9702-41B8-ACD4-E97E337D6D38}"/>
              </a:ext>
            </a:extLst>
          </p:cNvPr>
          <p:cNvSpPr txBox="1"/>
          <p:nvPr/>
        </p:nvSpPr>
        <p:spPr>
          <a:xfrm>
            <a:off x="4055637" y="40124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6F263C9-C0E4-4C1D-9051-F2E0C5CE82B0}"/>
              </a:ext>
            </a:extLst>
          </p:cNvPr>
          <p:cNvSpPr txBox="1"/>
          <p:nvPr/>
        </p:nvSpPr>
        <p:spPr>
          <a:xfrm>
            <a:off x="4005944" y="53099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836F4023-C613-4352-9EBC-FE295100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4219" y="2186939"/>
            <a:ext cx="908690" cy="122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F197DCB5-CBDD-44B2-B09E-0E8697114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4219" y="3458242"/>
            <a:ext cx="908690" cy="122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F1505E77-EAC5-4900-B4DE-EF04C5F1C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4219" y="4752935"/>
            <a:ext cx="908690" cy="122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EBEF8F4B-67D4-4CAA-91B7-C4C3E84D827B}"/>
              </a:ext>
            </a:extLst>
          </p:cNvPr>
          <p:cNvSpPr txBox="1"/>
          <p:nvPr/>
        </p:nvSpPr>
        <p:spPr>
          <a:xfrm>
            <a:off x="3832018" y="174712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Gauss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57D2CE6-9270-40A5-935E-C185D11BDBEC}"/>
              </a:ext>
            </a:extLst>
          </p:cNvPr>
          <p:cNvSpPr txBox="1"/>
          <p:nvPr/>
        </p:nvSpPr>
        <p:spPr>
          <a:xfrm>
            <a:off x="5813625" y="174712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F6BB52E-375C-4ECA-B4EF-4454F32926BA}"/>
              </a:ext>
            </a:extLst>
          </p:cNvPr>
          <p:cNvSpPr txBox="1"/>
          <p:nvPr/>
        </p:nvSpPr>
        <p:spPr>
          <a:xfrm>
            <a:off x="7828342" y="1747129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Gradient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7B2D75B-CAE9-4C42-9693-3169B4242985}"/>
              </a:ext>
            </a:extLst>
          </p:cNvPr>
          <p:cNvSpPr txBox="1"/>
          <p:nvPr/>
        </p:nvSpPr>
        <p:spPr>
          <a:xfrm>
            <a:off x="126251" y="5142760"/>
            <a:ext cx="34814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Sur plusieurs images, on compare visuellement les résultats en faisant varier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filtre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gaussien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filtre de </a:t>
            </a:r>
            <a:r>
              <a:rPr lang="fr-F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AB77F7D-4A92-44EC-8685-85CB76A67B91}"/>
              </a:ext>
            </a:extLst>
          </p:cNvPr>
          <p:cNvCxnSpPr>
            <a:cxnSpLocks/>
          </p:cNvCxnSpPr>
          <p:nvPr/>
        </p:nvCxnSpPr>
        <p:spPr>
          <a:xfrm>
            <a:off x="2820785" y="5115097"/>
            <a:ext cx="742604" cy="0"/>
          </a:xfrm>
          <a:prstGeom prst="straightConnector1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E9E7DCB-9EC0-49AA-890D-801058BDCDC5}"/>
              </a:ext>
            </a:extLst>
          </p:cNvPr>
          <p:cNvSpPr/>
          <p:nvPr/>
        </p:nvSpPr>
        <p:spPr>
          <a:xfrm rot="16200000">
            <a:off x="1708798" y="3729202"/>
            <a:ext cx="265517" cy="64251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A151F61-AECF-46E7-9321-766B970386ED}"/>
              </a:ext>
            </a:extLst>
          </p:cNvPr>
          <p:cNvCxnSpPr/>
          <p:nvPr/>
        </p:nvCxnSpPr>
        <p:spPr>
          <a:xfrm>
            <a:off x="5754218" y="3836091"/>
            <a:ext cx="133003" cy="153715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99E67A6-A54F-4CCC-AC06-3C24653E9EBD}"/>
              </a:ext>
            </a:extLst>
          </p:cNvPr>
          <p:cNvCxnSpPr>
            <a:cxnSpLocks/>
          </p:cNvCxnSpPr>
          <p:nvPr/>
        </p:nvCxnSpPr>
        <p:spPr>
          <a:xfrm flipV="1">
            <a:off x="5842818" y="3607371"/>
            <a:ext cx="313128" cy="37834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67CFA4AD-B613-4E2C-B057-C24CC7D9E356}"/>
              </a:ext>
            </a:extLst>
          </p:cNvPr>
          <p:cNvSpPr txBox="1"/>
          <p:nvPr/>
        </p:nvSpPr>
        <p:spPr>
          <a:xfrm>
            <a:off x="1673299" y="6278025"/>
            <a:ext cx="546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→ Un filtre gaussien de 5 et un filtre de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de 3 seront utilisés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pour l’ensemble du jeu de données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11943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2953</TotalTime>
  <Words>1574</Words>
  <Application>Microsoft Office PowerPoint</Application>
  <PresentationFormat>Affichage à l'écran (4:3)</PresentationFormat>
  <Paragraphs>323</Paragraphs>
  <Slides>24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Delorme</dc:creator>
  <cp:lastModifiedBy>Benoit Delorme</cp:lastModifiedBy>
  <cp:revision>842</cp:revision>
  <dcterms:created xsi:type="dcterms:W3CDTF">2020-08-26T18:56:21Z</dcterms:created>
  <dcterms:modified xsi:type="dcterms:W3CDTF">2021-12-14T15:13:59Z</dcterms:modified>
</cp:coreProperties>
</file>